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7" r:id="rId2"/>
    <p:sldId id="307" r:id="rId3"/>
    <p:sldId id="267" r:id="rId4"/>
    <p:sldId id="271" r:id="rId5"/>
    <p:sldId id="272" r:id="rId6"/>
    <p:sldId id="268" r:id="rId7"/>
    <p:sldId id="285" r:id="rId8"/>
    <p:sldId id="278" r:id="rId9"/>
    <p:sldId id="280" r:id="rId10"/>
    <p:sldId id="284" r:id="rId11"/>
    <p:sldId id="294" r:id="rId12"/>
    <p:sldId id="273" r:id="rId13"/>
    <p:sldId id="308" r:id="rId14"/>
    <p:sldId id="309" r:id="rId15"/>
    <p:sldId id="276" r:id="rId16"/>
    <p:sldId id="296" r:id="rId17"/>
    <p:sldId id="303" r:id="rId18"/>
    <p:sldId id="293" r:id="rId19"/>
    <p:sldId id="301" r:id="rId20"/>
    <p:sldId id="30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DF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14"/>
    <p:restoredTop sz="82376"/>
  </p:normalViewPr>
  <p:slideViewPr>
    <p:cSldViewPr snapToGrid="0" snapToObjects="1">
      <p:cViewPr>
        <p:scale>
          <a:sx n="88" d="100"/>
          <a:sy n="88" d="100"/>
        </p:scale>
        <p:origin x="968" y="5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A74DD2-C77D-BA40-A907-1FBDF9D776A2}" type="datetimeFigureOut">
              <a:rPr lang="en-US" smtClean="0"/>
              <a:t>3/29/19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2E8C5-38FC-3E40-B8EC-C3F567C02981}" type="slidenum">
              <a:rPr lang="en-US" smtClean="0"/>
              <a:t>‹#›</a:t>
            </a:fld>
            <a:endParaRPr lang="en-US"/>
          </a:p>
        </p:txBody>
      </p:sp>
    </p:spTree>
    <p:extLst>
      <p:ext uri="{BB962C8B-B14F-4D97-AF65-F5344CB8AC3E}">
        <p14:creationId xmlns:p14="http://schemas.microsoft.com/office/powerpoint/2010/main" val="2605607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considerable amount of research looking at different platforms, I picked the top 3 I took the most inspiration from. Looking at </a:t>
            </a:r>
            <a:r>
              <a:rPr lang="en-US" dirty="0" err="1"/>
              <a:t>Codeacademy</a:t>
            </a:r>
            <a:r>
              <a:rPr lang="en-US" dirty="0"/>
              <a:t>, </a:t>
            </a:r>
            <a:r>
              <a:rPr lang="en-US" dirty="0" err="1"/>
              <a:t>FutureLearn</a:t>
            </a:r>
            <a:r>
              <a:rPr lang="en-US" dirty="0"/>
              <a:t> and </a:t>
            </a:r>
            <a:r>
              <a:rPr lang="en-US" dirty="0" err="1"/>
              <a:t>Thinkful</a:t>
            </a:r>
            <a:r>
              <a:rPr lang="en-US" dirty="0"/>
              <a:t>.</a:t>
            </a:r>
          </a:p>
        </p:txBody>
      </p:sp>
      <p:sp>
        <p:nvSpPr>
          <p:cNvPr id="4" name="Slide Number Placeholder 3"/>
          <p:cNvSpPr>
            <a:spLocks noGrp="1"/>
          </p:cNvSpPr>
          <p:nvPr>
            <p:ph type="sldNum" sz="quarter" idx="5"/>
          </p:nvPr>
        </p:nvSpPr>
        <p:spPr/>
        <p:txBody>
          <a:bodyPr/>
          <a:lstStyle/>
          <a:p>
            <a:fld id="{FF42E8C5-38FC-3E40-B8EC-C3F567C02981}" type="slidenum">
              <a:rPr lang="en-US" smtClean="0"/>
              <a:t>3</a:t>
            </a:fld>
            <a:endParaRPr lang="en-US"/>
          </a:p>
        </p:txBody>
      </p:sp>
    </p:spTree>
    <p:extLst>
      <p:ext uri="{BB962C8B-B14F-4D97-AF65-F5344CB8AC3E}">
        <p14:creationId xmlns:p14="http://schemas.microsoft.com/office/powerpoint/2010/main" val="3852427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FFFFFF"/>
                </a:solidFill>
                <a:uFillTx/>
                <a:latin typeface="+mn-lt"/>
              </a:rPr>
              <a:t>In our university course we blog on </a:t>
            </a:r>
            <a:r>
              <a:rPr lang="en-GB" sz="1200" b="0" i="0" u="none" strike="noStrike" kern="1200" cap="none" spc="0" baseline="0" dirty="0" err="1">
                <a:solidFill>
                  <a:srgbClr val="FFFFFF"/>
                </a:solidFill>
                <a:uFillTx/>
                <a:latin typeface="+mn-lt"/>
              </a:rPr>
              <a:t>tumblr</a:t>
            </a:r>
            <a:r>
              <a:rPr lang="en-GB" sz="1200" b="0" i="0" u="none" strike="noStrike" kern="1200" cap="none" spc="0" baseline="0" dirty="0">
                <a:solidFill>
                  <a:srgbClr val="FFFFFF"/>
                </a:solidFill>
                <a:uFillTx/>
                <a:latin typeface="+mn-lt"/>
              </a:rPr>
              <a:t> about things we’ve learnt, our research, upload our individual exercises and post links to our final projects.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FFFFFF"/>
                </a:solidFill>
                <a:uFillTx/>
                <a:latin typeface="+mn-lt"/>
              </a:rPr>
              <a:t>I believe this is a successful method for keeping track of our work and allowing our tutors to access what we’ve been working on. And therefore I think I could potentially incorporate a personal blog for each student, an area were they can upload their thoughts and work for every module.</a:t>
            </a:r>
          </a:p>
          <a:p>
            <a:endParaRPr lang="en-US" dirty="0"/>
          </a:p>
        </p:txBody>
      </p:sp>
      <p:sp>
        <p:nvSpPr>
          <p:cNvPr id="4" name="Slide Number Placeholder 3"/>
          <p:cNvSpPr>
            <a:spLocks noGrp="1"/>
          </p:cNvSpPr>
          <p:nvPr>
            <p:ph type="sldNum" sz="quarter" idx="5"/>
          </p:nvPr>
        </p:nvSpPr>
        <p:spPr/>
        <p:txBody>
          <a:bodyPr/>
          <a:lstStyle/>
          <a:p>
            <a:fld id="{FF42E8C5-38FC-3E40-B8EC-C3F567C02981}" type="slidenum">
              <a:rPr lang="en-US" smtClean="0"/>
              <a:t>12</a:t>
            </a:fld>
            <a:endParaRPr lang="en-US"/>
          </a:p>
        </p:txBody>
      </p:sp>
    </p:spTree>
    <p:extLst>
      <p:ext uri="{BB962C8B-B14F-4D97-AF65-F5344CB8AC3E}">
        <p14:creationId xmlns:p14="http://schemas.microsoft.com/office/powerpoint/2010/main" val="80112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baseline="0" dirty="0">
                <a:solidFill>
                  <a:srgbClr val="FFFFFF"/>
                </a:solidFill>
                <a:uFillTx/>
                <a:latin typeface="+mn-lt"/>
              </a:rPr>
              <a:t>Instagram have a feature were you can </a:t>
            </a:r>
            <a:r>
              <a:rPr lang="en-GB" sz="1200" b="1" i="0" u="none" strike="noStrike" kern="1200" cap="none" spc="0" baseline="0" dirty="0">
                <a:solidFill>
                  <a:srgbClr val="FFFFFF"/>
                </a:solidFill>
                <a:uFillTx/>
                <a:latin typeface="+mn-lt"/>
              </a:rPr>
              <a:t>save your favourite posts </a:t>
            </a:r>
            <a:r>
              <a:rPr lang="en-GB" sz="1200" b="0" i="0" u="none" strike="noStrike" kern="1200" cap="none" spc="0" baseline="0" dirty="0">
                <a:solidFill>
                  <a:srgbClr val="FFFFFF"/>
                </a:solidFill>
                <a:uFillTx/>
                <a:latin typeface="+mn-lt"/>
              </a:rPr>
              <a:t>so you can easily find them again in future. This bookmarking idea is something I think would be useful to include in my website, so that users can save those modules they like the sound of but don’t have the time to learn at the minute so instead of losing the link they can save it to their profile section and review at another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cap="none" spc="0" baseline="0" dirty="0">
              <a:solidFill>
                <a:srgbClr val="FFFFFF"/>
              </a:solidFill>
              <a:uFillTx/>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baseline="0" dirty="0">
                <a:solidFill>
                  <a:srgbClr val="FFFFFF"/>
                </a:solidFill>
                <a:uFillTx/>
                <a:latin typeface="+mn-lt"/>
              </a:rPr>
              <a:t>Duolingo has this feature allowing users that repeatedly return to the app to receive a </a:t>
            </a:r>
            <a:r>
              <a:rPr lang="en-GB" sz="1200" b="1" i="0" u="none" strike="noStrike" kern="1200" cap="none" spc="0" baseline="0" dirty="0">
                <a:solidFill>
                  <a:srgbClr val="FFFFFF"/>
                </a:solidFill>
                <a:uFillTx/>
                <a:latin typeface="+mn-lt"/>
              </a:rPr>
              <a:t>daily streak</a:t>
            </a:r>
            <a:r>
              <a:rPr lang="en-GB" sz="1200" b="0" i="0" u="none" strike="noStrike" kern="1200" cap="none" spc="0" baseline="0" dirty="0">
                <a:solidFill>
                  <a:srgbClr val="FFFFFF"/>
                </a:solidFill>
                <a:uFillTx/>
                <a:latin typeface="+mn-lt"/>
              </a:rPr>
              <a:t>, keeping count of every day they return to learn. This is an idea that has developed from Snapchat, has become addictive to users as they don’t want to lose streaks.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cap="none" spc="0" baseline="0" dirty="0">
              <a:solidFill>
                <a:srgbClr val="FFFFFF"/>
              </a:solidFill>
              <a:uFillTx/>
              <a:latin typeface="+mn-lt"/>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FFFFFF"/>
                </a:solidFill>
                <a:uFillTx/>
                <a:latin typeface="+mn-lt"/>
              </a:rPr>
              <a:t>An important feature that many platforms provide is a </a:t>
            </a:r>
            <a:r>
              <a:rPr lang="en-GB" sz="1200" b="1" i="0" u="none" strike="noStrike" kern="1200" cap="none" spc="0" baseline="0" dirty="0">
                <a:solidFill>
                  <a:srgbClr val="FFFFFF"/>
                </a:solidFill>
                <a:uFillTx/>
                <a:latin typeface="+mn-lt"/>
              </a:rPr>
              <a:t>recommendation section, </a:t>
            </a:r>
            <a:r>
              <a:rPr lang="en-GB" sz="1200" b="0" i="0" u="none" strike="noStrike" kern="1200" cap="none" spc="0" baseline="0" dirty="0">
                <a:solidFill>
                  <a:srgbClr val="FFFFFF"/>
                </a:solidFill>
                <a:uFillTx/>
                <a:latin typeface="+mn-lt"/>
              </a:rPr>
              <a:t>similar to what is used on the likes of Amazon and Netflix.</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FFFFFF"/>
                </a:solidFill>
                <a:uFillTx/>
                <a:latin typeface="+mn-lt"/>
              </a:rPr>
              <a:t>I believe this is important to encourage students to keep learning, if they are interested in a particular module they’ve already carried out then they may be interested in another module that is similar. Making it easier for users to find favourable modules.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cap="none" spc="0" baseline="0" dirty="0">
              <a:solidFill>
                <a:srgbClr val="FFFFFF"/>
              </a:solidFill>
              <a:uFillTx/>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baseline="0" dirty="0">
                <a:solidFill>
                  <a:srgbClr val="FFFFFF"/>
                </a:solidFill>
                <a:uFillTx/>
                <a:latin typeface="+mn-lt"/>
              </a:rPr>
              <a:t>A few of the sites I’ve seen </a:t>
            </a:r>
            <a:r>
              <a:rPr lang="en-GB" sz="1200" b="1" i="0" u="none" strike="noStrike" kern="1200" cap="none" spc="0" baseline="0" dirty="0">
                <a:solidFill>
                  <a:srgbClr val="FFFFFF"/>
                </a:solidFill>
                <a:uFillTx/>
                <a:latin typeface="+mn-lt"/>
              </a:rPr>
              <a:t>track your progress </a:t>
            </a:r>
            <a:r>
              <a:rPr lang="en-GB" sz="1200" b="0" i="0" u="none" strike="noStrike" kern="1200" cap="none" spc="0" baseline="0" dirty="0">
                <a:solidFill>
                  <a:srgbClr val="FFFFFF"/>
                </a:solidFill>
                <a:uFillTx/>
                <a:latin typeface="+mn-lt"/>
              </a:rPr>
              <a:t>by using a simple percentage marker which I believe is a good idea to encourage users to keep working through their module. While my pattern concept does incorporate this idea of a progress tracker I think it would also be useful to use to track their current module shown on their profile dashboard.</a:t>
            </a:r>
          </a:p>
          <a:p>
            <a:endParaRPr lang="en-US" dirty="0"/>
          </a:p>
        </p:txBody>
      </p:sp>
      <p:sp>
        <p:nvSpPr>
          <p:cNvPr id="4" name="Slide Number Placeholder 3"/>
          <p:cNvSpPr>
            <a:spLocks noGrp="1"/>
          </p:cNvSpPr>
          <p:nvPr>
            <p:ph type="sldNum" sz="quarter" idx="5"/>
          </p:nvPr>
        </p:nvSpPr>
        <p:spPr/>
        <p:txBody>
          <a:bodyPr/>
          <a:lstStyle/>
          <a:p>
            <a:fld id="{FF42E8C5-38FC-3E40-B8EC-C3F567C02981}" type="slidenum">
              <a:rPr lang="en-US" smtClean="0"/>
              <a:t>13</a:t>
            </a:fld>
            <a:endParaRPr lang="en-US"/>
          </a:p>
        </p:txBody>
      </p:sp>
    </p:spTree>
    <p:extLst>
      <p:ext uri="{BB962C8B-B14F-4D97-AF65-F5344CB8AC3E}">
        <p14:creationId xmlns:p14="http://schemas.microsoft.com/office/powerpoint/2010/main" val="6830716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baseline="0" dirty="0">
                <a:solidFill>
                  <a:srgbClr val="FFFFFF"/>
                </a:solidFill>
                <a:uFillTx/>
                <a:latin typeface="+mn-lt"/>
              </a:rPr>
              <a:t>Instagram have a feature were you can </a:t>
            </a:r>
            <a:r>
              <a:rPr lang="en-GB" sz="1200" b="1" i="0" u="none" strike="noStrike" kern="1200" cap="none" spc="0" baseline="0" dirty="0">
                <a:solidFill>
                  <a:srgbClr val="FFFFFF"/>
                </a:solidFill>
                <a:uFillTx/>
                <a:latin typeface="+mn-lt"/>
              </a:rPr>
              <a:t>save your favourite posts </a:t>
            </a:r>
            <a:r>
              <a:rPr lang="en-GB" sz="1200" b="0" i="0" u="none" strike="noStrike" kern="1200" cap="none" spc="0" baseline="0" dirty="0">
                <a:solidFill>
                  <a:srgbClr val="FFFFFF"/>
                </a:solidFill>
                <a:uFillTx/>
                <a:latin typeface="+mn-lt"/>
              </a:rPr>
              <a:t>so you can easily find them again in future. This bookmarking idea is something I think would be useful to include in my website, so that users can save those modules they like the sound of but don’t have the time to learn at the minute so instead of losing the link they can save it to their profile section and review at another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cap="none" spc="0" baseline="0" dirty="0">
              <a:solidFill>
                <a:srgbClr val="FFFFFF"/>
              </a:solidFill>
              <a:uFillTx/>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baseline="0" dirty="0">
                <a:solidFill>
                  <a:srgbClr val="FFFFFF"/>
                </a:solidFill>
                <a:uFillTx/>
                <a:latin typeface="+mn-lt"/>
              </a:rPr>
              <a:t>Duolingo has this feature allowing users that repeatedly return to the app to receive a </a:t>
            </a:r>
            <a:r>
              <a:rPr lang="en-GB" sz="1200" b="1" i="0" u="none" strike="noStrike" kern="1200" cap="none" spc="0" baseline="0" dirty="0">
                <a:solidFill>
                  <a:srgbClr val="FFFFFF"/>
                </a:solidFill>
                <a:uFillTx/>
                <a:latin typeface="+mn-lt"/>
              </a:rPr>
              <a:t>daily streak</a:t>
            </a:r>
            <a:r>
              <a:rPr lang="en-GB" sz="1200" b="0" i="0" u="none" strike="noStrike" kern="1200" cap="none" spc="0" baseline="0" dirty="0">
                <a:solidFill>
                  <a:srgbClr val="FFFFFF"/>
                </a:solidFill>
                <a:uFillTx/>
                <a:latin typeface="+mn-lt"/>
              </a:rPr>
              <a:t>, keeping count of every day they return to learn. This is an idea that has developed from Snapchat, has become addictive to users as they don’t want to lose streaks.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cap="none" spc="0" baseline="0" dirty="0">
              <a:solidFill>
                <a:srgbClr val="FFFFFF"/>
              </a:solidFill>
              <a:uFillTx/>
              <a:latin typeface="+mn-lt"/>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FFFFFF"/>
                </a:solidFill>
                <a:uFillTx/>
                <a:latin typeface="+mn-lt"/>
              </a:rPr>
              <a:t>An important feature that many platforms provide is a </a:t>
            </a:r>
            <a:r>
              <a:rPr lang="en-GB" sz="1200" b="1" i="0" u="none" strike="noStrike" kern="1200" cap="none" spc="0" baseline="0" dirty="0">
                <a:solidFill>
                  <a:srgbClr val="FFFFFF"/>
                </a:solidFill>
                <a:uFillTx/>
                <a:latin typeface="+mn-lt"/>
              </a:rPr>
              <a:t>recommendation section, </a:t>
            </a:r>
            <a:r>
              <a:rPr lang="en-GB" sz="1200" b="0" i="0" u="none" strike="noStrike" kern="1200" cap="none" spc="0" baseline="0" dirty="0">
                <a:solidFill>
                  <a:srgbClr val="FFFFFF"/>
                </a:solidFill>
                <a:uFillTx/>
                <a:latin typeface="+mn-lt"/>
              </a:rPr>
              <a:t>similar to what is used on the likes of Amazon and Netflix.</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FFFFFF"/>
                </a:solidFill>
                <a:uFillTx/>
                <a:latin typeface="+mn-lt"/>
              </a:rPr>
              <a:t>I believe this is important to encourage students to keep learning, if they are interested in a particular module they’ve already carried out then they may be interested in another module that is similar. Making it easier for users to find favourable modules.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cap="none" spc="0" baseline="0" dirty="0">
              <a:solidFill>
                <a:srgbClr val="FFFFFF"/>
              </a:solidFill>
              <a:uFillTx/>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baseline="0" dirty="0">
                <a:solidFill>
                  <a:srgbClr val="FFFFFF"/>
                </a:solidFill>
                <a:uFillTx/>
                <a:latin typeface="+mn-lt"/>
              </a:rPr>
              <a:t>A few of the sites I’ve seen </a:t>
            </a:r>
            <a:r>
              <a:rPr lang="en-GB" sz="1200" b="1" i="0" u="none" strike="noStrike" kern="1200" cap="none" spc="0" baseline="0" dirty="0">
                <a:solidFill>
                  <a:srgbClr val="FFFFFF"/>
                </a:solidFill>
                <a:uFillTx/>
                <a:latin typeface="+mn-lt"/>
              </a:rPr>
              <a:t>track your progress </a:t>
            </a:r>
            <a:r>
              <a:rPr lang="en-GB" sz="1200" b="0" i="0" u="none" strike="noStrike" kern="1200" cap="none" spc="0" baseline="0" dirty="0">
                <a:solidFill>
                  <a:srgbClr val="FFFFFF"/>
                </a:solidFill>
                <a:uFillTx/>
                <a:latin typeface="+mn-lt"/>
              </a:rPr>
              <a:t>by using a simple percentage marker which I believe is a good idea to encourage users to keep working through their module. While my pattern concept does incorporate this idea of a progress tracker I think it would also be useful to use to track their current module shown on their profile dashboard.</a:t>
            </a:r>
          </a:p>
          <a:p>
            <a:endParaRPr lang="en-US" dirty="0"/>
          </a:p>
        </p:txBody>
      </p:sp>
      <p:sp>
        <p:nvSpPr>
          <p:cNvPr id="4" name="Slide Number Placeholder 3"/>
          <p:cNvSpPr>
            <a:spLocks noGrp="1"/>
          </p:cNvSpPr>
          <p:nvPr>
            <p:ph type="sldNum" sz="quarter" idx="5"/>
          </p:nvPr>
        </p:nvSpPr>
        <p:spPr/>
        <p:txBody>
          <a:bodyPr/>
          <a:lstStyle/>
          <a:p>
            <a:fld id="{FF42E8C5-38FC-3E40-B8EC-C3F567C02981}" type="slidenum">
              <a:rPr lang="en-US" smtClean="0"/>
              <a:t>14</a:t>
            </a:fld>
            <a:endParaRPr lang="en-US"/>
          </a:p>
        </p:txBody>
      </p:sp>
    </p:spTree>
    <p:extLst>
      <p:ext uri="{BB962C8B-B14F-4D97-AF65-F5344CB8AC3E}">
        <p14:creationId xmlns:p14="http://schemas.microsoft.com/office/powerpoint/2010/main" val="1242625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baseline="0" dirty="0">
                <a:solidFill>
                  <a:srgbClr val="FFFFFF"/>
                </a:solidFill>
                <a:uFillTx/>
                <a:latin typeface="+mn-lt"/>
              </a:rPr>
              <a:t>Instagram have a feature were you can </a:t>
            </a:r>
            <a:r>
              <a:rPr lang="en-GB" sz="1200" b="1" i="0" u="none" strike="noStrike" kern="1200" cap="none" spc="0" baseline="0" dirty="0">
                <a:solidFill>
                  <a:srgbClr val="FFFFFF"/>
                </a:solidFill>
                <a:uFillTx/>
                <a:latin typeface="+mn-lt"/>
              </a:rPr>
              <a:t>save your favourite posts </a:t>
            </a:r>
            <a:r>
              <a:rPr lang="en-GB" sz="1200" b="0" i="0" u="none" strike="noStrike" kern="1200" cap="none" spc="0" baseline="0" dirty="0">
                <a:solidFill>
                  <a:srgbClr val="FFFFFF"/>
                </a:solidFill>
                <a:uFillTx/>
                <a:latin typeface="+mn-lt"/>
              </a:rPr>
              <a:t>so you can easily find them again in future. This bookmarking idea is something I think would be useful to include in my website, so that users can save those modules they like the sound of but don’t have the time to learn at the minute so instead of losing the link they can save it to their profile section and review at another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cap="none" spc="0" baseline="0" dirty="0">
              <a:solidFill>
                <a:srgbClr val="FFFFFF"/>
              </a:solidFill>
              <a:uFillTx/>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baseline="0" dirty="0">
                <a:solidFill>
                  <a:srgbClr val="FFFFFF"/>
                </a:solidFill>
                <a:uFillTx/>
                <a:latin typeface="+mn-lt"/>
              </a:rPr>
              <a:t>Duolingo has this feature allowing users that repeatedly return to the app to receive a </a:t>
            </a:r>
            <a:r>
              <a:rPr lang="en-GB" sz="1200" b="1" i="0" u="none" strike="noStrike" kern="1200" cap="none" spc="0" baseline="0" dirty="0">
                <a:solidFill>
                  <a:srgbClr val="FFFFFF"/>
                </a:solidFill>
                <a:uFillTx/>
                <a:latin typeface="+mn-lt"/>
              </a:rPr>
              <a:t>daily streak</a:t>
            </a:r>
            <a:r>
              <a:rPr lang="en-GB" sz="1200" b="0" i="0" u="none" strike="noStrike" kern="1200" cap="none" spc="0" baseline="0" dirty="0">
                <a:solidFill>
                  <a:srgbClr val="FFFFFF"/>
                </a:solidFill>
                <a:uFillTx/>
                <a:latin typeface="+mn-lt"/>
              </a:rPr>
              <a:t>, keeping count of every day they return to learn. This is an idea that has developed from Snapchat, has become addictive to users as they don’t want to lose streaks.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cap="none" spc="0" baseline="0" dirty="0">
              <a:solidFill>
                <a:srgbClr val="FFFFFF"/>
              </a:solidFill>
              <a:uFillTx/>
              <a:latin typeface="+mn-lt"/>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FFFFFF"/>
                </a:solidFill>
                <a:uFillTx/>
                <a:latin typeface="+mn-lt"/>
              </a:rPr>
              <a:t>An important feature that many platforms provide is a </a:t>
            </a:r>
            <a:r>
              <a:rPr lang="en-GB" sz="1200" b="1" i="0" u="none" strike="noStrike" kern="1200" cap="none" spc="0" baseline="0" dirty="0">
                <a:solidFill>
                  <a:srgbClr val="FFFFFF"/>
                </a:solidFill>
                <a:uFillTx/>
                <a:latin typeface="+mn-lt"/>
              </a:rPr>
              <a:t>recommendation section, </a:t>
            </a:r>
            <a:r>
              <a:rPr lang="en-GB" sz="1200" b="0" i="0" u="none" strike="noStrike" kern="1200" cap="none" spc="0" baseline="0" dirty="0">
                <a:solidFill>
                  <a:srgbClr val="FFFFFF"/>
                </a:solidFill>
                <a:uFillTx/>
                <a:latin typeface="+mn-lt"/>
              </a:rPr>
              <a:t>similar to what is used on the likes of Amazon and Netflix.</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FFFFFF"/>
                </a:solidFill>
                <a:uFillTx/>
                <a:latin typeface="+mn-lt"/>
              </a:rPr>
              <a:t>I believe this is important to encourage students to keep learning, if they are interested in a particular module they’ve already carried out then they may be interested in another module that is similar. Making it easier for users to find favourable modules.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cap="none" spc="0" baseline="0" dirty="0">
              <a:solidFill>
                <a:srgbClr val="FFFFFF"/>
              </a:solidFill>
              <a:uFillTx/>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baseline="0" dirty="0">
                <a:solidFill>
                  <a:srgbClr val="FFFFFF"/>
                </a:solidFill>
                <a:uFillTx/>
                <a:latin typeface="+mn-lt"/>
              </a:rPr>
              <a:t>A few of the sites I’ve seen </a:t>
            </a:r>
            <a:r>
              <a:rPr lang="en-GB" sz="1200" b="1" i="0" u="none" strike="noStrike" kern="1200" cap="none" spc="0" baseline="0" dirty="0">
                <a:solidFill>
                  <a:srgbClr val="FFFFFF"/>
                </a:solidFill>
                <a:uFillTx/>
                <a:latin typeface="+mn-lt"/>
              </a:rPr>
              <a:t>track your progress </a:t>
            </a:r>
            <a:r>
              <a:rPr lang="en-GB" sz="1200" b="0" i="0" u="none" strike="noStrike" kern="1200" cap="none" spc="0" baseline="0" dirty="0">
                <a:solidFill>
                  <a:srgbClr val="FFFFFF"/>
                </a:solidFill>
                <a:uFillTx/>
                <a:latin typeface="+mn-lt"/>
              </a:rPr>
              <a:t>by using a simple percentage marker which I believe is a good idea to encourage users to keep working through their module. While my pattern concept does incorporate this idea of a progress tracker I think it would also be useful to use to track their current module shown on their profile dashboard.</a:t>
            </a:r>
          </a:p>
          <a:p>
            <a:endParaRPr lang="en-US" dirty="0"/>
          </a:p>
        </p:txBody>
      </p:sp>
      <p:sp>
        <p:nvSpPr>
          <p:cNvPr id="4" name="Slide Number Placeholder 3"/>
          <p:cNvSpPr>
            <a:spLocks noGrp="1"/>
          </p:cNvSpPr>
          <p:nvPr>
            <p:ph type="sldNum" sz="quarter" idx="5"/>
          </p:nvPr>
        </p:nvSpPr>
        <p:spPr/>
        <p:txBody>
          <a:bodyPr/>
          <a:lstStyle/>
          <a:p>
            <a:fld id="{FF42E8C5-38FC-3E40-B8EC-C3F567C02981}" type="slidenum">
              <a:rPr lang="en-US" smtClean="0"/>
              <a:t>15</a:t>
            </a:fld>
            <a:endParaRPr lang="en-US"/>
          </a:p>
        </p:txBody>
      </p:sp>
    </p:spTree>
    <p:extLst>
      <p:ext uri="{BB962C8B-B14F-4D97-AF65-F5344CB8AC3E}">
        <p14:creationId xmlns:p14="http://schemas.microsoft.com/office/powerpoint/2010/main" val="3608400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Primary </a:t>
            </a:r>
            <a:r>
              <a:rPr lang="en-US" dirty="0" err="1"/>
              <a:t>colour</a:t>
            </a:r>
            <a:r>
              <a:rPr lang="en-US" dirty="0"/>
              <a:t> palette made up of yellow and tones of grey for the structure and background of my prototype keeping it plain a simple then 6 different </a:t>
            </a:r>
            <a:r>
              <a:rPr lang="en-US" dirty="0" err="1"/>
              <a:t>colours</a:t>
            </a:r>
            <a:r>
              <a:rPr lang="en-US" dirty="0"/>
              <a:t> are used to differentiate the different module categories.</a:t>
            </a:r>
          </a:p>
        </p:txBody>
      </p:sp>
      <p:sp>
        <p:nvSpPr>
          <p:cNvPr id="4" name="Slide Number Placeholder 3"/>
          <p:cNvSpPr>
            <a:spLocks noGrp="1"/>
          </p:cNvSpPr>
          <p:nvPr>
            <p:ph type="sldNum" sz="quarter" idx="5"/>
          </p:nvPr>
        </p:nvSpPr>
        <p:spPr/>
        <p:txBody>
          <a:bodyPr/>
          <a:lstStyle/>
          <a:p>
            <a:fld id="{FF42E8C5-38FC-3E40-B8EC-C3F567C02981}" type="slidenum">
              <a:rPr lang="en-US" smtClean="0"/>
              <a:t>16</a:t>
            </a:fld>
            <a:endParaRPr lang="en-US"/>
          </a:p>
        </p:txBody>
      </p:sp>
    </p:spTree>
    <p:extLst>
      <p:ext uri="{BB962C8B-B14F-4D97-AF65-F5344CB8AC3E}">
        <p14:creationId xmlns:p14="http://schemas.microsoft.com/office/powerpoint/2010/main" val="39364825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1200" cap="none" spc="0" baseline="0" dirty="0">
                <a:solidFill>
                  <a:srgbClr val="FFFFFF"/>
                </a:solidFill>
                <a:uFillTx/>
                <a:latin typeface="+mn-lt"/>
              </a:rPr>
              <a:t>Name</a:t>
            </a:r>
            <a:r>
              <a:rPr lang="en-GB" sz="1200" b="0" i="0" u="none" strike="noStrike" kern="1200" cap="none" spc="0" baseline="0" dirty="0">
                <a:solidFill>
                  <a:srgbClr val="FFFFFF"/>
                </a:solidFill>
                <a:uFillTx/>
                <a:latin typeface="+mn-lt"/>
              </a:rPr>
              <a:t>: combination of UX design and expert.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1" i="0" u="none" strike="noStrike" kern="1200" cap="none" spc="0" baseline="0" dirty="0">
                <a:solidFill>
                  <a:srgbClr val="FFFFFF"/>
                </a:solidFill>
                <a:uFillTx/>
                <a:latin typeface="+mn-lt"/>
              </a:rPr>
              <a:t>Slogan</a:t>
            </a:r>
            <a:r>
              <a:rPr lang="en-GB" sz="1200" b="0" i="0" u="none" strike="noStrike" kern="1200" cap="none" spc="0" baseline="0" dirty="0">
                <a:solidFill>
                  <a:srgbClr val="FFFFFF"/>
                </a:solidFill>
                <a:uFillTx/>
                <a:latin typeface="+mn-lt"/>
              </a:rPr>
              <a:t>: “Learn the power of UX design”</a:t>
            </a:r>
          </a:p>
          <a:p>
            <a:pPr fontAlgn="base"/>
            <a:r>
              <a:rPr lang="en-GB" sz="1200" b="1" i="0" u="none" strike="noStrike" kern="1200" dirty="0">
                <a:solidFill>
                  <a:schemeClr val="tx1"/>
                </a:solidFill>
                <a:effectLst/>
                <a:latin typeface="+mn-lt"/>
                <a:ea typeface="+mn-ea"/>
                <a:cs typeface="+mn-cs"/>
              </a:rPr>
              <a:t>Logo</a:t>
            </a:r>
            <a:r>
              <a:rPr lang="en-GB" sz="1200" b="0" i="0" u="none" strike="noStrike" kern="1200" dirty="0">
                <a:solidFill>
                  <a:schemeClr val="tx1"/>
                </a:solidFill>
                <a:effectLst/>
                <a:latin typeface="+mn-lt"/>
                <a:ea typeface="+mn-ea"/>
                <a:cs typeface="+mn-cs"/>
              </a:rPr>
              <a:t>:  originally sketched a number of ideas which finalised into the icon at the top – a light bulb representing fresh ideas that wears a graduation hat which represents the educational aspect. </a:t>
            </a:r>
          </a:p>
          <a:p>
            <a:pPr fontAlgn="base"/>
            <a:r>
              <a:rPr lang="en-GB" sz="1200" b="0" i="0" u="none" strike="noStrike" kern="1200" dirty="0">
                <a:solidFill>
                  <a:schemeClr val="tx1"/>
                </a:solidFill>
                <a:effectLst/>
                <a:latin typeface="+mn-lt"/>
                <a:ea typeface="+mn-ea"/>
                <a:cs typeface="+mn-cs"/>
              </a:rPr>
              <a:t>However as the project went on and I began developing my ideas for how my platform would stand out from the rest, I came up with the pattern concept. I considered changing my logo to represent this pattern shape. Most favourable to the third down.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cap="none" spc="0" baseline="0" dirty="0">
                <a:solidFill>
                  <a:srgbClr val="FFFFFF"/>
                </a:solidFill>
                <a:uFillTx/>
                <a:latin typeface="+mn-lt"/>
              </a:rPr>
              <a:t>Colour</a:t>
            </a:r>
            <a:r>
              <a:rPr lang="en-GB" sz="1200" b="0" i="0" u="none" strike="noStrike" kern="1200" cap="none" spc="0" baseline="0" dirty="0">
                <a:solidFill>
                  <a:srgbClr val="FFFFFF"/>
                </a:solidFill>
                <a:uFillTx/>
                <a:latin typeface="+mn-lt"/>
              </a:rPr>
              <a:t>: A colour that is quite clearly rarely used in the platforms that we looked at was yellow, really only seen by Butter Academy.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baseline="0" dirty="0">
                <a:solidFill>
                  <a:srgbClr val="FFFFFF"/>
                </a:solidFill>
                <a:uFillTx/>
                <a:latin typeface="+mn-lt"/>
              </a:rPr>
              <a:t>I googled how different colours that are used in education, yellow was seen as a colour representing ‘languages and other creative pursuits’ such as arts which is were design would fall as an overall topic. Therefore I felt as though yellow is perhaps an appropriate colour to used as part of my concept’s colour scheme.</a:t>
            </a:r>
          </a:p>
          <a:p>
            <a:pPr fontAlgn="base"/>
            <a:endParaRPr lang="en-GB"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FF42E8C5-38FC-3E40-B8EC-C3F567C02981}" type="slidenum">
              <a:rPr lang="en-US" smtClean="0"/>
              <a:t>17</a:t>
            </a:fld>
            <a:endParaRPr lang="en-US"/>
          </a:p>
        </p:txBody>
      </p:sp>
    </p:spTree>
    <p:extLst>
      <p:ext uri="{BB962C8B-B14F-4D97-AF65-F5344CB8AC3E}">
        <p14:creationId xmlns:p14="http://schemas.microsoft.com/office/powerpoint/2010/main" val="20467472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 Branding</a:t>
            </a:r>
          </a:p>
        </p:txBody>
      </p:sp>
      <p:sp>
        <p:nvSpPr>
          <p:cNvPr id="4" name="Slide Number Placeholder 3"/>
          <p:cNvSpPr>
            <a:spLocks noGrp="1"/>
          </p:cNvSpPr>
          <p:nvPr>
            <p:ph type="sldNum" sz="quarter" idx="5"/>
          </p:nvPr>
        </p:nvSpPr>
        <p:spPr/>
        <p:txBody>
          <a:bodyPr/>
          <a:lstStyle/>
          <a:p>
            <a:fld id="{FF42E8C5-38FC-3E40-B8EC-C3F567C02981}" type="slidenum">
              <a:rPr lang="en-US" smtClean="0"/>
              <a:t>18</a:t>
            </a:fld>
            <a:endParaRPr lang="en-US"/>
          </a:p>
        </p:txBody>
      </p:sp>
    </p:spTree>
    <p:extLst>
      <p:ext uri="{BB962C8B-B14F-4D97-AF65-F5344CB8AC3E}">
        <p14:creationId xmlns:p14="http://schemas.microsoft.com/office/powerpoint/2010/main" val="3240711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baseline="0" dirty="0">
                <a:solidFill>
                  <a:srgbClr val="FFFFFF"/>
                </a:solidFill>
                <a:uFillTx/>
                <a:latin typeface="+mn-lt"/>
              </a:rPr>
              <a:t>In terms of content structure for my product. I set it out so that each module is categorised by 6 module headings for the purpose of effective structure to my site, each student can follow the process from start (Research) through to finish (Testing) or they have to option to easily navigate through to find the course that suits them with the help of headings. Each module has it’s own set of tasks delivered by different mediums, a student must complete every task outlined in order to complete the module.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cap="none" spc="0" baseline="0" dirty="0">
              <a:solidFill>
                <a:srgbClr val="FFFFFF"/>
              </a:solidFill>
              <a:uFillTx/>
              <a:latin typeface="+mn-lt"/>
            </a:endParaRPr>
          </a:p>
          <a:p>
            <a:endParaRPr lang="en-US" dirty="0"/>
          </a:p>
        </p:txBody>
      </p:sp>
      <p:sp>
        <p:nvSpPr>
          <p:cNvPr id="4" name="Slide Number Placeholder 3"/>
          <p:cNvSpPr>
            <a:spLocks noGrp="1"/>
          </p:cNvSpPr>
          <p:nvPr>
            <p:ph type="sldNum" sz="quarter" idx="5"/>
          </p:nvPr>
        </p:nvSpPr>
        <p:spPr/>
        <p:txBody>
          <a:bodyPr/>
          <a:lstStyle/>
          <a:p>
            <a:fld id="{FF42E8C5-38FC-3E40-B8EC-C3F567C02981}" type="slidenum">
              <a:rPr lang="en-US" smtClean="0"/>
              <a:t>4</a:t>
            </a:fld>
            <a:endParaRPr lang="en-US"/>
          </a:p>
        </p:txBody>
      </p:sp>
    </p:spTree>
    <p:extLst>
      <p:ext uri="{BB962C8B-B14F-4D97-AF65-F5344CB8AC3E}">
        <p14:creationId xmlns:p14="http://schemas.microsoft.com/office/powerpoint/2010/main" val="3434598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FFFFFF"/>
                </a:solidFill>
                <a:uFillTx/>
                <a:latin typeface="+mn-lt"/>
              </a:rPr>
              <a:t>Both </a:t>
            </a:r>
            <a:r>
              <a:rPr lang="en-GB" sz="1200" b="0" i="0" u="none" strike="noStrike" kern="1200" cap="none" spc="0" baseline="0" dirty="0" err="1">
                <a:solidFill>
                  <a:srgbClr val="FFFFFF"/>
                </a:solidFill>
                <a:uFillTx/>
                <a:latin typeface="+mn-lt"/>
              </a:rPr>
              <a:t>futurelearn</a:t>
            </a:r>
            <a:r>
              <a:rPr lang="en-GB" sz="1200" b="0" i="0" u="none" strike="noStrike" kern="1200" cap="none" spc="0" baseline="0" dirty="0">
                <a:solidFill>
                  <a:srgbClr val="FFFFFF"/>
                </a:solidFill>
                <a:uFillTx/>
                <a:latin typeface="+mn-lt"/>
              </a:rPr>
              <a:t> and code academy have a similar content layout, in that they have grouped individual modules into different categories.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FFFFFF"/>
                </a:solidFill>
                <a:uFillTx/>
                <a:latin typeface="+mn-lt"/>
              </a:rPr>
              <a:t>The reason for grouping my content is for easier navigation because that is what I often found difficult when researching different platforms.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FFFFFF"/>
                </a:solidFill>
                <a:uFillTx/>
                <a:latin typeface="+mn-lt"/>
              </a:rPr>
              <a:t>However I also grouped the content for the purpose of my pattern concept which I’ll explain as we go on.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200" b="0" i="0" u="none" strike="noStrike" kern="1200" cap="none" spc="0" baseline="0" dirty="0">
              <a:solidFill>
                <a:srgbClr val="FFFFFF"/>
              </a:solidFill>
              <a:uFillTx/>
              <a:latin typeface="+mn-lt"/>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FFFFFF"/>
                </a:solidFill>
                <a:uFillTx/>
                <a:latin typeface="+mn-lt"/>
              </a:rPr>
              <a:t>As you can see from my 3 chosen websites I’m very favourable to using colour and iconography/illustrations in order to make the web content more visually appealing and I believe easier to use.</a:t>
            </a:r>
          </a:p>
        </p:txBody>
      </p:sp>
      <p:sp>
        <p:nvSpPr>
          <p:cNvPr id="4" name="Slide Number Placeholder 3"/>
          <p:cNvSpPr>
            <a:spLocks noGrp="1"/>
          </p:cNvSpPr>
          <p:nvPr>
            <p:ph type="sldNum" sz="quarter" idx="5"/>
          </p:nvPr>
        </p:nvSpPr>
        <p:spPr/>
        <p:txBody>
          <a:bodyPr/>
          <a:lstStyle/>
          <a:p>
            <a:fld id="{FF42E8C5-38FC-3E40-B8EC-C3F567C02981}" type="slidenum">
              <a:rPr lang="en-US" smtClean="0"/>
              <a:t>5</a:t>
            </a:fld>
            <a:endParaRPr lang="en-US"/>
          </a:p>
        </p:txBody>
      </p:sp>
    </p:spTree>
    <p:extLst>
      <p:ext uri="{BB962C8B-B14F-4D97-AF65-F5344CB8AC3E}">
        <p14:creationId xmlns:p14="http://schemas.microsoft.com/office/powerpoint/2010/main" val="3442728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FFFFFF"/>
                </a:solidFill>
                <a:uFillTx/>
                <a:latin typeface="+mn-lt"/>
              </a:rPr>
              <a:t>In terms of task structure, the most effective layout is a clear and simple timeline that will outline the clear tasks of each module in order and how that particular content is delivered so that they student knows exactly what they are expected of before they dive into learning. </a:t>
            </a:r>
            <a:endParaRPr lang="en-US" dirty="0"/>
          </a:p>
        </p:txBody>
      </p:sp>
      <p:sp>
        <p:nvSpPr>
          <p:cNvPr id="4" name="Slide Number Placeholder 3"/>
          <p:cNvSpPr>
            <a:spLocks noGrp="1"/>
          </p:cNvSpPr>
          <p:nvPr>
            <p:ph type="sldNum" sz="quarter" idx="5"/>
          </p:nvPr>
        </p:nvSpPr>
        <p:spPr/>
        <p:txBody>
          <a:bodyPr/>
          <a:lstStyle/>
          <a:p>
            <a:fld id="{FF42E8C5-38FC-3E40-B8EC-C3F567C02981}" type="slidenum">
              <a:rPr lang="en-US" smtClean="0"/>
              <a:t>6</a:t>
            </a:fld>
            <a:endParaRPr lang="en-US"/>
          </a:p>
        </p:txBody>
      </p:sp>
    </p:spTree>
    <p:extLst>
      <p:ext uri="{BB962C8B-B14F-4D97-AF65-F5344CB8AC3E}">
        <p14:creationId xmlns:p14="http://schemas.microsoft.com/office/powerpoint/2010/main" val="3826256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lang="en-GB" sz="1800" b="0" i="0" u="none" strike="noStrike" kern="1200" cap="none" spc="0" baseline="0" dirty="0">
                <a:solidFill>
                  <a:srgbClr val="FFFFFF"/>
                </a:solidFill>
                <a:uFillTx/>
                <a:latin typeface="+mn-lt"/>
              </a:rPr>
              <a:t>From looking at other online learning platforms, there seems to be a consistent issue with access to tutors or even other students. I feel as though there will always be an underlying issue in this area because in the end you are still being taught through a computer screen rather than in a classroom. However ways to improve interactivity between tutors and fellow students in my opinion would be to assign 1 tutor to 1 module, therefore they deal with all the students currently undertaking a module in terms of providing feedback etc. Same with access to fellow students, I believe it would be more controllable having a community section per module so that those students are discussing the same areas.</a:t>
            </a:r>
          </a:p>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endParaRPr lang="en-GB" sz="1800" b="0" i="0" u="none" strike="noStrike" kern="1200" cap="none" spc="0" baseline="0" dirty="0">
              <a:solidFill>
                <a:srgbClr val="FFFFFF"/>
              </a:solidFill>
              <a:uFillTx/>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sz="1800" b="0" i="0" u="none" strike="noStrike" kern="0" cap="none" spc="0" baseline="0">
                <a:solidFill>
                  <a:srgbClr val="000000"/>
                </a:solidFill>
                <a:uFillTx/>
              </a:defRPr>
            </a:pPr>
            <a:r>
              <a:rPr lang="en-GB" sz="1800" b="0" i="0" u="none" strike="noStrike" kern="1200" cap="none" spc="0" baseline="0" dirty="0">
                <a:solidFill>
                  <a:srgbClr val="FFFFFF"/>
                </a:solidFill>
                <a:uFillTx/>
                <a:latin typeface="+mn-lt"/>
              </a:rPr>
              <a:t>Perhaps incorporating something similar to what </a:t>
            </a:r>
            <a:r>
              <a:rPr lang="en-GB" sz="1800" b="0" i="0" u="none" strike="noStrike" kern="1200" cap="none" spc="0" baseline="0" dirty="0" err="1">
                <a:solidFill>
                  <a:srgbClr val="FFFFFF"/>
                </a:solidFill>
                <a:uFillTx/>
                <a:latin typeface="+mn-lt"/>
              </a:rPr>
              <a:t>FutureLearn</a:t>
            </a:r>
            <a:r>
              <a:rPr lang="en-GB" sz="1800" b="0" i="0" u="none" strike="noStrike" kern="1200" cap="none" spc="0" baseline="0" dirty="0">
                <a:solidFill>
                  <a:srgbClr val="FFFFFF"/>
                </a:solidFill>
                <a:uFillTx/>
                <a:latin typeface="+mn-lt"/>
              </a:rPr>
              <a:t> provide in that anyone can comment under a particular module and receive answers from fellow students.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dirty="0"/>
          </a:p>
        </p:txBody>
      </p:sp>
      <p:sp>
        <p:nvSpPr>
          <p:cNvPr id="4" name="Slide Number Placeholder 3"/>
          <p:cNvSpPr>
            <a:spLocks noGrp="1"/>
          </p:cNvSpPr>
          <p:nvPr>
            <p:ph type="sldNum" sz="quarter" idx="5"/>
          </p:nvPr>
        </p:nvSpPr>
        <p:spPr/>
        <p:txBody>
          <a:bodyPr/>
          <a:lstStyle/>
          <a:p>
            <a:fld id="{FF42E8C5-38FC-3E40-B8EC-C3F567C02981}" type="slidenum">
              <a:rPr lang="en-US" smtClean="0"/>
              <a:t>7</a:t>
            </a:fld>
            <a:endParaRPr lang="en-US"/>
          </a:p>
        </p:txBody>
      </p:sp>
    </p:spTree>
    <p:extLst>
      <p:ext uri="{BB962C8B-B14F-4D97-AF65-F5344CB8AC3E}">
        <p14:creationId xmlns:p14="http://schemas.microsoft.com/office/powerpoint/2010/main" val="2176521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baseline="0" dirty="0">
                <a:solidFill>
                  <a:srgbClr val="FFFFFF"/>
                </a:solidFill>
                <a:uFillTx/>
                <a:latin typeface="+mn-lt"/>
              </a:rPr>
              <a:t>I think it’s important when a user signs up that they are provided with some sort of welcome explanation, like an on boarding experience, so that they can get to know how to navigate through the site and understand the purpose of different features as I believe I have a number to offer.</a:t>
            </a:r>
            <a:endParaRPr lang="en-US" dirty="0"/>
          </a:p>
        </p:txBody>
      </p:sp>
      <p:sp>
        <p:nvSpPr>
          <p:cNvPr id="4" name="Slide Number Placeholder 3"/>
          <p:cNvSpPr>
            <a:spLocks noGrp="1"/>
          </p:cNvSpPr>
          <p:nvPr>
            <p:ph type="sldNum" sz="quarter" idx="5"/>
          </p:nvPr>
        </p:nvSpPr>
        <p:spPr/>
        <p:txBody>
          <a:bodyPr/>
          <a:lstStyle/>
          <a:p>
            <a:fld id="{FF42E8C5-38FC-3E40-B8EC-C3F567C02981}" type="slidenum">
              <a:rPr lang="en-US" smtClean="0"/>
              <a:t>8</a:t>
            </a:fld>
            <a:endParaRPr lang="en-US"/>
          </a:p>
        </p:txBody>
      </p:sp>
    </p:spTree>
    <p:extLst>
      <p:ext uri="{BB962C8B-B14F-4D97-AF65-F5344CB8AC3E}">
        <p14:creationId xmlns:p14="http://schemas.microsoft.com/office/powerpoint/2010/main" val="92587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FFFFFF"/>
                </a:solidFill>
                <a:uFillTx/>
                <a:latin typeface="+mn-lt"/>
              </a:rPr>
              <a:t>Forest is an app that helps you to put down your phone and successfully learn, you must stay on the app on order to successfully grow a tree which ultimately stops you from getting distracted by using your phone. After a set amount of time, you will have grown a tree that is then added to your personal forest.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FFFFFF"/>
                </a:solidFill>
                <a:uFillTx/>
                <a:latin typeface="+mn-lt"/>
              </a:rPr>
              <a:t>Online learning can be very distracting when there are so many more interesting things to find on the internet, therefore introducing this concept was very intriguing to me. I came up with a similar idea, using a pattern that can grow as you develop rather than a tree.</a:t>
            </a:r>
          </a:p>
          <a:p>
            <a:endParaRPr lang="en-US" dirty="0"/>
          </a:p>
        </p:txBody>
      </p:sp>
      <p:sp>
        <p:nvSpPr>
          <p:cNvPr id="4" name="Slide Number Placeholder 3"/>
          <p:cNvSpPr>
            <a:spLocks noGrp="1"/>
          </p:cNvSpPr>
          <p:nvPr>
            <p:ph type="sldNum" sz="quarter" idx="5"/>
          </p:nvPr>
        </p:nvSpPr>
        <p:spPr/>
        <p:txBody>
          <a:bodyPr/>
          <a:lstStyle/>
          <a:p>
            <a:fld id="{FF42E8C5-38FC-3E40-B8EC-C3F567C02981}" type="slidenum">
              <a:rPr lang="en-US" smtClean="0"/>
              <a:t>9</a:t>
            </a:fld>
            <a:endParaRPr lang="en-US"/>
          </a:p>
        </p:txBody>
      </p:sp>
    </p:spTree>
    <p:extLst>
      <p:ext uri="{BB962C8B-B14F-4D97-AF65-F5344CB8AC3E}">
        <p14:creationId xmlns:p14="http://schemas.microsoft.com/office/powerpoint/2010/main" val="1301510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u="none" strike="noStrike" kern="1200" cap="none" spc="0" baseline="0" dirty="0">
                <a:solidFill>
                  <a:srgbClr val="FFFFFF"/>
                </a:solidFill>
                <a:uFillTx/>
                <a:latin typeface="+mn-lt"/>
              </a:rPr>
              <a:t>My concept</a:t>
            </a:r>
            <a:r>
              <a:rPr lang="en-GB" sz="1200" b="0" i="0" u="none" strike="noStrike" kern="1200" cap="none" spc="0" baseline="0" dirty="0">
                <a:solidFill>
                  <a:srgbClr val="FFFFFF"/>
                </a:solidFill>
                <a:uFillTx/>
                <a:latin typeface="+mn-lt"/>
              </a:rPr>
              <a:t> is to use a puzzle piece shape, that connects to other pieces so in the end you can produce an overall pattern. One ‘puzzle piece’ will represent a module, and so a new ‘puzzle piece’ will be added with every completion the student achieves. This encourages them to keep learning and build on their pattern, similar to building their forest.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200" b="0" i="0" u="none" strike="noStrike" kern="1200" cap="none" spc="0" baseline="0" dirty="0">
              <a:solidFill>
                <a:srgbClr val="FFFFFF"/>
              </a:solidFill>
              <a:uFillTx/>
              <a:latin typeface="+mn-lt"/>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FFFFFF"/>
                </a:solidFill>
                <a:uFillTx/>
                <a:latin typeface="+mn-lt"/>
              </a:rPr>
              <a:t>I then developed this idea further so that the large shape is made up of </a:t>
            </a:r>
            <a:r>
              <a:rPr lang="en-GB" sz="1200" b="1" i="0" u="none" strike="noStrike" kern="1200" cap="none" spc="0" baseline="0" dirty="0">
                <a:solidFill>
                  <a:srgbClr val="FFFFFF"/>
                </a:solidFill>
                <a:uFillTx/>
                <a:latin typeface="+mn-lt"/>
              </a:rPr>
              <a:t>individual pieces </a:t>
            </a:r>
            <a:r>
              <a:rPr lang="en-GB" sz="1200" b="0" i="0" u="none" strike="noStrike" kern="1200" cap="none" spc="0" baseline="0" dirty="0">
                <a:solidFill>
                  <a:srgbClr val="FFFFFF"/>
                </a:solidFill>
                <a:uFillTx/>
                <a:latin typeface="+mn-lt"/>
              </a:rPr>
              <a:t>which would track for how far you are into the module – receiving a smaller individual piece for every task that is completed.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cap="none" spc="0" baseline="0" dirty="0">
              <a:solidFill>
                <a:srgbClr val="FFFFFF"/>
              </a:solidFill>
              <a:uFillTx/>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spc="0" baseline="0" dirty="0">
                <a:solidFill>
                  <a:srgbClr val="FFFFFF"/>
                </a:solidFill>
                <a:uFillTx/>
                <a:latin typeface="+mn-lt"/>
              </a:rPr>
              <a:t>Each module will be </a:t>
            </a:r>
            <a:r>
              <a:rPr lang="en-GB" sz="1200" b="1" i="0" u="none" strike="noStrike" kern="1200" cap="none" spc="0" baseline="0" dirty="0">
                <a:solidFill>
                  <a:srgbClr val="FFFFFF"/>
                </a:solidFill>
                <a:uFillTx/>
                <a:latin typeface="+mn-lt"/>
              </a:rPr>
              <a:t>colour coordinated </a:t>
            </a:r>
            <a:r>
              <a:rPr lang="en-GB" sz="1200" b="0" i="0" u="none" strike="noStrike" kern="1200" cap="none" spc="0" baseline="0" dirty="0">
                <a:solidFill>
                  <a:srgbClr val="FFFFFF"/>
                </a:solidFill>
                <a:uFillTx/>
                <a:latin typeface="+mn-lt"/>
              </a:rPr>
              <a:t>based on their different sub categories (for example all coding modules will be purple, all prototyping modules will be blue etc). This will easily identify what a particular student is most interested in (if most of their puzzle pieces are blue, they must be particularly interested in learning to code), so then that student could be suggested with similar modules that they may wish to take part in. If a student has loads of puzzle pieces the one colour, a tutor may encourage them to broaden their skill set and try a different topic of modules, suggesting something that they could also like but is new area to explore.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cap="none" spc="0" baseline="0" dirty="0">
              <a:solidFill>
                <a:srgbClr val="FFFFFF"/>
              </a:solidFill>
              <a:uFillTx/>
              <a:latin typeface="+mn-lt"/>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FFFFFF"/>
                </a:solidFill>
                <a:uFillTx/>
                <a:latin typeface="+mn-lt"/>
              </a:rPr>
              <a:t>While other platforms such as </a:t>
            </a:r>
            <a:r>
              <a:rPr lang="en-GB" sz="1200" b="0" i="0" u="none" strike="noStrike" kern="1200" cap="none" spc="0" baseline="0" dirty="0" err="1">
                <a:solidFill>
                  <a:srgbClr val="FFFFFF"/>
                </a:solidFill>
                <a:uFillTx/>
                <a:latin typeface="+mn-lt"/>
              </a:rPr>
              <a:t>Skillshare</a:t>
            </a:r>
            <a:r>
              <a:rPr lang="en-GB" sz="1200" b="0" i="0" u="none" strike="noStrike" kern="1200" cap="none" spc="0" baseline="0" dirty="0">
                <a:solidFill>
                  <a:srgbClr val="FFFFFF"/>
                </a:solidFill>
                <a:uFillTx/>
                <a:latin typeface="+mn-lt"/>
              </a:rPr>
              <a:t> require you to sign up to a premium service with a monthly subscription to receive extra content, I disagree with only allowing those students that can afford to pay the monthly fees being able to receive that added help.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FFFFFF"/>
                </a:solidFill>
                <a:uFillTx/>
                <a:latin typeface="+mn-lt"/>
              </a:rPr>
              <a:t>Instead it should be based on their level of hard work, which with my puzzle concept, I’ve thought about an incentive scheme where that when you reach a certain number of puzzle pieces in your pattern you can </a:t>
            </a:r>
            <a:r>
              <a:rPr lang="en-GB" sz="1200" b="1" i="0" u="none" strike="noStrike" kern="1200" cap="none" spc="0" baseline="0" dirty="0">
                <a:solidFill>
                  <a:srgbClr val="FFFFFF"/>
                </a:solidFill>
                <a:uFillTx/>
                <a:latin typeface="+mn-lt"/>
              </a:rPr>
              <a:t>unlock extra content </a:t>
            </a:r>
            <a:r>
              <a:rPr lang="en-GB" sz="1200" b="0" i="0" u="none" strike="noStrike" kern="1200" cap="none" spc="0" baseline="0" dirty="0">
                <a:solidFill>
                  <a:srgbClr val="FFFFFF"/>
                </a:solidFill>
                <a:uFillTx/>
                <a:latin typeface="+mn-lt"/>
              </a:rPr>
              <a:t>that will boost your learning. A kind of gamification concept that encourages and rewards hard working students.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GB" sz="1200" b="0" i="0" u="none" strike="noStrike" kern="1200" cap="none" spc="0" baseline="0" dirty="0">
              <a:solidFill>
                <a:srgbClr val="FFFFFF"/>
              </a:solidFill>
              <a:uFillTx/>
              <a:latin typeface="+mn-lt"/>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1200" b="0" i="0" u="none" strike="noStrike" kern="1200" cap="none" spc="0" baseline="0" dirty="0">
                <a:solidFill>
                  <a:srgbClr val="FFFFFF"/>
                </a:solidFill>
                <a:uFillTx/>
                <a:latin typeface="+mn-lt"/>
              </a:rPr>
              <a:t>I also have the idea of developing a </a:t>
            </a:r>
            <a:r>
              <a:rPr lang="en-GB" sz="1200" b="1" i="0" u="none" strike="noStrike" kern="1200" cap="none" spc="0" baseline="0" dirty="0">
                <a:solidFill>
                  <a:srgbClr val="FFFFFF"/>
                </a:solidFill>
                <a:uFillTx/>
                <a:latin typeface="+mn-lt"/>
              </a:rPr>
              <a:t>leader board </a:t>
            </a:r>
            <a:r>
              <a:rPr lang="en-GB" sz="1200" b="0" i="0" u="none" strike="noStrike" kern="1200" cap="none" spc="0" baseline="0" dirty="0">
                <a:solidFill>
                  <a:srgbClr val="FFFFFF"/>
                </a:solidFill>
                <a:uFillTx/>
                <a:latin typeface="+mn-lt"/>
              </a:rPr>
              <a:t>based on the student’s patterns, those with the largest patterns will evidently appear higher on the leader board. Encouraging students to reach the top and ‘be the best’. This healthy competition is seen in traditional school as students compete to achieve the highest scores, however with the online learning platforms this element is lost.</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cap="none" spc="0" baseline="0" dirty="0">
              <a:solidFill>
                <a:srgbClr val="FFFFFF"/>
              </a:solidFill>
              <a:uFillTx/>
              <a:latin typeface="+mn-lt"/>
            </a:endParaRPr>
          </a:p>
          <a:p>
            <a:endParaRPr lang="en-US" dirty="0"/>
          </a:p>
        </p:txBody>
      </p:sp>
      <p:sp>
        <p:nvSpPr>
          <p:cNvPr id="4" name="Slide Number Placeholder 3"/>
          <p:cNvSpPr>
            <a:spLocks noGrp="1"/>
          </p:cNvSpPr>
          <p:nvPr>
            <p:ph type="sldNum" sz="quarter" idx="5"/>
          </p:nvPr>
        </p:nvSpPr>
        <p:spPr/>
        <p:txBody>
          <a:bodyPr/>
          <a:lstStyle/>
          <a:p>
            <a:fld id="{FF42E8C5-38FC-3E40-B8EC-C3F567C02981}" type="slidenum">
              <a:rPr lang="en-US" smtClean="0"/>
              <a:t>10</a:t>
            </a:fld>
            <a:endParaRPr lang="en-US"/>
          </a:p>
        </p:txBody>
      </p:sp>
    </p:spTree>
    <p:extLst>
      <p:ext uri="{BB962C8B-B14F-4D97-AF65-F5344CB8AC3E}">
        <p14:creationId xmlns:p14="http://schemas.microsoft.com/office/powerpoint/2010/main" val="3419751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shape will be broke up into semi irregular individual pieces which the user will receive depending on the number of tasks they complete. Something like shown above which will connect together to look more like what’s on the right.</a:t>
            </a:r>
          </a:p>
        </p:txBody>
      </p:sp>
      <p:sp>
        <p:nvSpPr>
          <p:cNvPr id="4" name="Slide Number Placeholder 3"/>
          <p:cNvSpPr>
            <a:spLocks noGrp="1"/>
          </p:cNvSpPr>
          <p:nvPr>
            <p:ph type="sldNum" sz="quarter" idx="5"/>
          </p:nvPr>
        </p:nvSpPr>
        <p:spPr/>
        <p:txBody>
          <a:bodyPr/>
          <a:lstStyle/>
          <a:p>
            <a:fld id="{FF42E8C5-38FC-3E40-B8EC-C3F567C02981}" type="slidenum">
              <a:rPr lang="en-US" smtClean="0"/>
              <a:t>11</a:t>
            </a:fld>
            <a:endParaRPr lang="en-US"/>
          </a:p>
        </p:txBody>
      </p:sp>
    </p:spTree>
    <p:extLst>
      <p:ext uri="{BB962C8B-B14F-4D97-AF65-F5344CB8AC3E}">
        <p14:creationId xmlns:p14="http://schemas.microsoft.com/office/powerpoint/2010/main" val="220080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977F8-F810-2B4F-989B-5D13E48DFC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7D0403-F2A7-2541-A81C-644CC9A6AE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2A46F8-22FE-5045-9818-57D7315F3D01}"/>
              </a:ext>
            </a:extLst>
          </p:cNvPr>
          <p:cNvSpPr>
            <a:spLocks noGrp="1"/>
          </p:cNvSpPr>
          <p:nvPr>
            <p:ph type="dt" sz="half" idx="10"/>
          </p:nvPr>
        </p:nvSpPr>
        <p:spPr/>
        <p:txBody>
          <a:bodyPr/>
          <a:lstStyle/>
          <a:p>
            <a:fld id="{50A91CCC-5453-FC4A-B15F-8EDB24173A05}" type="datetimeFigureOut">
              <a:rPr lang="en-US" smtClean="0"/>
              <a:t>3/29/19</a:t>
            </a:fld>
            <a:endParaRPr lang="en-US"/>
          </a:p>
        </p:txBody>
      </p:sp>
      <p:sp>
        <p:nvSpPr>
          <p:cNvPr id="5" name="Footer Placeholder 4">
            <a:extLst>
              <a:ext uri="{FF2B5EF4-FFF2-40B4-BE49-F238E27FC236}">
                <a16:creationId xmlns:a16="http://schemas.microsoft.com/office/drawing/2014/main" id="{5057FE1E-2D61-A24E-BC14-094642C617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08BACA-F611-C948-8CC8-D83A7C105F50}"/>
              </a:ext>
            </a:extLst>
          </p:cNvPr>
          <p:cNvSpPr>
            <a:spLocks noGrp="1"/>
          </p:cNvSpPr>
          <p:nvPr>
            <p:ph type="sldNum" sz="quarter" idx="12"/>
          </p:nvPr>
        </p:nvSpPr>
        <p:spPr/>
        <p:txBody>
          <a:bodyPr/>
          <a:lstStyle/>
          <a:p>
            <a:fld id="{72B30582-25D7-5D45-89CC-34D06C9F16AA}" type="slidenum">
              <a:rPr lang="en-US" smtClean="0"/>
              <a:t>‹#›</a:t>
            </a:fld>
            <a:endParaRPr lang="en-US"/>
          </a:p>
        </p:txBody>
      </p:sp>
    </p:spTree>
    <p:extLst>
      <p:ext uri="{BB962C8B-B14F-4D97-AF65-F5344CB8AC3E}">
        <p14:creationId xmlns:p14="http://schemas.microsoft.com/office/powerpoint/2010/main" val="1715282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ACAD6-62C7-AB49-B02D-A4845D7A83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6182EB-C05E-474C-9268-5E38159E05A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6D66D-A356-FF49-A744-38B93CFFC376}"/>
              </a:ext>
            </a:extLst>
          </p:cNvPr>
          <p:cNvSpPr>
            <a:spLocks noGrp="1"/>
          </p:cNvSpPr>
          <p:nvPr>
            <p:ph type="dt" sz="half" idx="10"/>
          </p:nvPr>
        </p:nvSpPr>
        <p:spPr/>
        <p:txBody>
          <a:bodyPr/>
          <a:lstStyle/>
          <a:p>
            <a:fld id="{50A91CCC-5453-FC4A-B15F-8EDB24173A05}" type="datetimeFigureOut">
              <a:rPr lang="en-US" smtClean="0"/>
              <a:t>3/29/19</a:t>
            </a:fld>
            <a:endParaRPr lang="en-US"/>
          </a:p>
        </p:txBody>
      </p:sp>
      <p:sp>
        <p:nvSpPr>
          <p:cNvPr id="5" name="Footer Placeholder 4">
            <a:extLst>
              <a:ext uri="{FF2B5EF4-FFF2-40B4-BE49-F238E27FC236}">
                <a16:creationId xmlns:a16="http://schemas.microsoft.com/office/drawing/2014/main" id="{A772AC02-15B5-BD46-9516-76E9CC2925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761E23-38E0-A24C-9BDF-8B6EF23185E2}"/>
              </a:ext>
            </a:extLst>
          </p:cNvPr>
          <p:cNvSpPr>
            <a:spLocks noGrp="1"/>
          </p:cNvSpPr>
          <p:nvPr>
            <p:ph type="sldNum" sz="quarter" idx="12"/>
          </p:nvPr>
        </p:nvSpPr>
        <p:spPr/>
        <p:txBody>
          <a:bodyPr/>
          <a:lstStyle/>
          <a:p>
            <a:fld id="{72B30582-25D7-5D45-89CC-34D06C9F16AA}" type="slidenum">
              <a:rPr lang="en-US" smtClean="0"/>
              <a:t>‹#›</a:t>
            </a:fld>
            <a:endParaRPr lang="en-US"/>
          </a:p>
        </p:txBody>
      </p:sp>
    </p:spTree>
    <p:extLst>
      <p:ext uri="{BB962C8B-B14F-4D97-AF65-F5344CB8AC3E}">
        <p14:creationId xmlns:p14="http://schemas.microsoft.com/office/powerpoint/2010/main" val="192153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B79FEF-34C2-304E-BF95-3B0BDA52CB6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AB7ED1-89E8-A14A-8EBA-07A0DE9874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A49BA7-9384-A643-AA5B-2CB0EA713753}"/>
              </a:ext>
            </a:extLst>
          </p:cNvPr>
          <p:cNvSpPr>
            <a:spLocks noGrp="1"/>
          </p:cNvSpPr>
          <p:nvPr>
            <p:ph type="dt" sz="half" idx="10"/>
          </p:nvPr>
        </p:nvSpPr>
        <p:spPr/>
        <p:txBody>
          <a:bodyPr/>
          <a:lstStyle/>
          <a:p>
            <a:fld id="{50A91CCC-5453-FC4A-B15F-8EDB24173A05}" type="datetimeFigureOut">
              <a:rPr lang="en-US" smtClean="0"/>
              <a:t>3/29/19</a:t>
            </a:fld>
            <a:endParaRPr lang="en-US"/>
          </a:p>
        </p:txBody>
      </p:sp>
      <p:sp>
        <p:nvSpPr>
          <p:cNvPr id="5" name="Footer Placeholder 4">
            <a:extLst>
              <a:ext uri="{FF2B5EF4-FFF2-40B4-BE49-F238E27FC236}">
                <a16:creationId xmlns:a16="http://schemas.microsoft.com/office/drawing/2014/main" id="{1DB6DF0F-314E-EE48-BAC7-915B556A6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D751A7-0254-FF40-B774-0532151D373E}"/>
              </a:ext>
            </a:extLst>
          </p:cNvPr>
          <p:cNvSpPr>
            <a:spLocks noGrp="1"/>
          </p:cNvSpPr>
          <p:nvPr>
            <p:ph type="sldNum" sz="quarter" idx="12"/>
          </p:nvPr>
        </p:nvSpPr>
        <p:spPr/>
        <p:txBody>
          <a:bodyPr/>
          <a:lstStyle/>
          <a:p>
            <a:fld id="{72B30582-25D7-5D45-89CC-34D06C9F16AA}" type="slidenum">
              <a:rPr lang="en-US" smtClean="0"/>
              <a:t>‹#›</a:t>
            </a:fld>
            <a:endParaRPr lang="en-US"/>
          </a:p>
        </p:txBody>
      </p:sp>
    </p:spTree>
    <p:extLst>
      <p:ext uri="{BB962C8B-B14F-4D97-AF65-F5344CB8AC3E}">
        <p14:creationId xmlns:p14="http://schemas.microsoft.com/office/powerpoint/2010/main" val="741879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0D393-F50B-F34C-9767-2B8F245784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E30B3D-1D01-5F4F-A733-F495513239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08D3E0-649E-D243-8884-DB7CBD8C3240}"/>
              </a:ext>
            </a:extLst>
          </p:cNvPr>
          <p:cNvSpPr>
            <a:spLocks noGrp="1"/>
          </p:cNvSpPr>
          <p:nvPr>
            <p:ph type="dt" sz="half" idx="10"/>
          </p:nvPr>
        </p:nvSpPr>
        <p:spPr/>
        <p:txBody>
          <a:bodyPr/>
          <a:lstStyle/>
          <a:p>
            <a:fld id="{50A91CCC-5453-FC4A-B15F-8EDB24173A05}" type="datetimeFigureOut">
              <a:rPr lang="en-US" smtClean="0"/>
              <a:t>3/29/19</a:t>
            </a:fld>
            <a:endParaRPr lang="en-US"/>
          </a:p>
        </p:txBody>
      </p:sp>
      <p:sp>
        <p:nvSpPr>
          <p:cNvPr id="5" name="Footer Placeholder 4">
            <a:extLst>
              <a:ext uri="{FF2B5EF4-FFF2-40B4-BE49-F238E27FC236}">
                <a16:creationId xmlns:a16="http://schemas.microsoft.com/office/drawing/2014/main" id="{AF8E4A27-DBC6-0E48-AFD9-5B698E4333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9C70A0-63CF-A84D-8DD3-83BA5A34F557}"/>
              </a:ext>
            </a:extLst>
          </p:cNvPr>
          <p:cNvSpPr>
            <a:spLocks noGrp="1"/>
          </p:cNvSpPr>
          <p:nvPr>
            <p:ph type="sldNum" sz="quarter" idx="12"/>
          </p:nvPr>
        </p:nvSpPr>
        <p:spPr/>
        <p:txBody>
          <a:bodyPr/>
          <a:lstStyle/>
          <a:p>
            <a:fld id="{72B30582-25D7-5D45-89CC-34D06C9F16AA}" type="slidenum">
              <a:rPr lang="en-US" smtClean="0"/>
              <a:t>‹#›</a:t>
            </a:fld>
            <a:endParaRPr lang="en-US"/>
          </a:p>
        </p:txBody>
      </p:sp>
    </p:spTree>
    <p:extLst>
      <p:ext uri="{BB962C8B-B14F-4D97-AF65-F5344CB8AC3E}">
        <p14:creationId xmlns:p14="http://schemas.microsoft.com/office/powerpoint/2010/main" val="2965567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27BD-EBBE-4742-93BB-A5B56FA442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DD9CBE-F781-2B48-9371-4D5F0AC7D9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3290C2-0D54-0046-9321-CF27D32A74D4}"/>
              </a:ext>
            </a:extLst>
          </p:cNvPr>
          <p:cNvSpPr>
            <a:spLocks noGrp="1"/>
          </p:cNvSpPr>
          <p:nvPr>
            <p:ph type="dt" sz="half" idx="10"/>
          </p:nvPr>
        </p:nvSpPr>
        <p:spPr/>
        <p:txBody>
          <a:bodyPr/>
          <a:lstStyle/>
          <a:p>
            <a:fld id="{50A91CCC-5453-FC4A-B15F-8EDB24173A05}" type="datetimeFigureOut">
              <a:rPr lang="en-US" smtClean="0"/>
              <a:t>3/29/19</a:t>
            </a:fld>
            <a:endParaRPr lang="en-US"/>
          </a:p>
        </p:txBody>
      </p:sp>
      <p:sp>
        <p:nvSpPr>
          <p:cNvPr id="5" name="Footer Placeholder 4">
            <a:extLst>
              <a:ext uri="{FF2B5EF4-FFF2-40B4-BE49-F238E27FC236}">
                <a16:creationId xmlns:a16="http://schemas.microsoft.com/office/drawing/2014/main" id="{312CFCB1-5FD3-3F4E-A193-F8B657935E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366A0A-88E5-7B45-AD98-003ED4E0ED24}"/>
              </a:ext>
            </a:extLst>
          </p:cNvPr>
          <p:cNvSpPr>
            <a:spLocks noGrp="1"/>
          </p:cNvSpPr>
          <p:nvPr>
            <p:ph type="sldNum" sz="quarter" idx="12"/>
          </p:nvPr>
        </p:nvSpPr>
        <p:spPr/>
        <p:txBody>
          <a:bodyPr/>
          <a:lstStyle/>
          <a:p>
            <a:fld id="{72B30582-25D7-5D45-89CC-34D06C9F16AA}" type="slidenum">
              <a:rPr lang="en-US" smtClean="0"/>
              <a:t>‹#›</a:t>
            </a:fld>
            <a:endParaRPr lang="en-US"/>
          </a:p>
        </p:txBody>
      </p:sp>
    </p:spTree>
    <p:extLst>
      <p:ext uri="{BB962C8B-B14F-4D97-AF65-F5344CB8AC3E}">
        <p14:creationId xmlns:p14="http://schemas.microsoft.com/office/powerpoint/2010/main" val="1210459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4F50F-8165-844B-9B8E-62101C388A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246CFA-8772-334F-9094-EE5BB2B61E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379268-F440-F443-A0D6-896CDD87898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8D004F8-C584-7045-A020-6C5E17236664}"/>
              </a:ext>
            </a:extLst>
          </p:cNvPr>
          <p:cNvSpPr>
            <a:spLocks noGrp="1"/>
          </p:cNvSpPr>
          <p:nvPr>
            <p:ph type="dt" sz="half" idx="10"/>
          </p:nvPr>
        </p:nvSpPr>
        <p:spPr/>
        <p:txBody>
          <a:bodyPr/>
          <a:lstStyle/>
          <a:p>
            <a:fld id="{50A91CCC-5453-FC4A-B15F-8EDB24173A05}" type="datetimeFigureOut">
              <a:rPr lang="en-US" smtClean="0"/>
              <a:t>3/29/19</a:t>
            </a:fld>
            <a:endParaRPr lang="en-US"/>
          </a:p>
        </p:txBody>
      </p:sp>
      <p:sp>
        <p:nvSpPr>
          <p:cNvPr id="6" name="Footer Placeholder 5">
            <a:extLst>
              <a:ext uri="{FF2B5EF4-FFF2-40B4-BE49-F238E27FC236}">
                <a16:creationId xmlns:a16="http://schemas.microsoft.com/office/drawing/2014/main" id="{D0E1EDEE-ABBD-8641-8A72-A2110A64DA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DD66EDE-DCFA-E04C-BDDE-B1B038B3D86C}"/>
              </a:ext>
            </a:extLst>
          </p:cNvPr>
          <p:cNvSpPr>
            <a:spLocks noGrp="1"/>
          </p:cNvSpPr>
          <p:nvPr>
            <p:ph type="sldNum" sz="quarter" idx="12"/>
          </p:nvPr>
        </p:nvSpPr>
        <p:spPr/>
        <p:txBody>
          <a:bodyPr/>
          <a:lstStyle/>
          <a:p>
            <a:fld id="{72B30582-25D7-5D45-89CC-34D06C9F16AA}" type="slidenum">
              <a:rPr lang="en-US" smtClean="0"/>
              <a:t>‹#›</a:t>
            </a:fld>
            <a:endParaRPr lang="en-US"/>
          </a:p>
        </p:txBody>
      </p:sp>
    </p:spTree>
    <p:extLst>
      <p:ext uri="{BB962C8B-B14F-4D97-AF65-F5344CB8AC3E}">
        <p14:creationId xmlns:p14="http://schemas.microsoft.com/office/powerpoint/2010/main" val="3519931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A5524-C1E1-3B40-9D26-7DF638A317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F2D1D1A-115D-DB44-8A04-36CB7C3A07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2F7BA4-0D57-B745-B150-B556A570D1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E06DD6-6D3E-D94C-84E0-7CDCD866910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E419275-D494-E14D-A636-11814ADEC87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563501-284C-C54A-BABF-98395068E99F}"/>
              </a:ext>
            </a:extLst>
          </p:cNvPr>
          <p:cNvSpPr>
            <a:spLocks noGrp="1"/>
          </p:cNvSpPr>
          <p:nvPr>
            <p:ph type="dt" sz="half" idx="10"/>
          </p:nvPr>
        </p:nvSpPr>
        <p:spPr/>
        <p:txBody>
          <a:bodyPr/>
          <a:lstStyle/>
          <a:p>
            <a:fld id="{50A91CCC-5453-FC4A-B15F-8EDB24173A05}" type="datetimeFigureOut">
              <a:rPr lang="en-US" smtClean="0"/>
              <a:t>3/29/19</a:t>
            </a:fld>
            <a:endParaRPr lang="en-US"/>
          </a:p>
        </p:txBody>
      </p:sp>
      <p:sp>
        <p:nvSpPr>
          <p:cNvPr id="8" name="Footer Placeholder 7">
            <a:extLst>
              <a:ext uri="{FF2B5EF4-FFF2-40B4-BE49-F238E27FC236}">
                <a16:creationId xmlns:a16="http://schemas.microsoft.com/office/drawing/2014/main" id="{17ABE2E1-3C2E-464C-9C7C-BC43D67A48A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E125612-1612-D640-9612-68D7111FF0B0}"/>
              </a:ext>
            </a:extLst>
          </p:cNvPr>
          <p:cNvSpPr>
            <a:spLocks noGrp="1"/>
          </p:cNvSpPr>
          <p:nvPr>
            <p:ph type="sldNum" sz="quarter" idx="12"/>
          </p:nvPr>
        </p:nvSpPr>
        <p:spPr/>
        <p:txBody>
          <a:bodyPr/>
          <a:lstStyle/>
          <a:p>
            <a:fld id="{72B30582-25D7-5D45-89CC-34D06C9F16AA}" type="slidenum">
              <a:rPr lang="en-US" smtClean="0"/>
              <a:t>‹#›</a:t>
            </a:fld>
            <a:endParaRPr lang="en-US"/>
          </a:p>
        </p:txBody>
      </p:sp>
    </p:spTree>
    <p:extLst>
      <p:ext uri="{BB962C8B-B14F-4D97-AF65-F5344CB8AC3E}">
        <p14:creationId xmlns:p14="http://schemas.microsoft.com/office/powerpoint/2010/main" val="13836451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5C433-DD70-F849-830A-169B1472A37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484E52-2707-9F46-B4D4-44C33FC06728}"/>
              </a:ext>
            </a:extLst>
          </p:cNvPr>
          <p:cNvSpPr>
            <a:spLocks noGrp="1"/>
          </p:cNvSpPr>
          <p:nvPr>
            <p:ph type="dt" sz="half" idx="10"/>
          </p:nvPr>
        </p:nvSpPr>
        <p:spPr/>
        <p:txBody>
          <a:bodyPr/>
          <a:lstStyle/>
          <a:p>
            <a:fld id="{50A91CCC-5453-FC4A-B15F-8EDB24173A05}" type="datetimeFigureOut">
              <a:rPr lang="en-US" smtClean="0"/>
              <a:t>3/29/19</a:t>
            </a:fld>
            <a:endParaRPr lang="en-US"/>
          </a:p>
        </p:txBody>
      </p:sp>
      <p:sp>
        <p:nvSpPr>
          <p:cNvPr id="4" name="Footer Placeholder 3">
            <a:extLst>
              <a:ext uri="{FF2B5EF4-FFF2-40B4-BE49-F238E27FC236}">
                <a16:creationId xmlns:a16="http://schemas.microsoft.com/office/drawing/2014/main" id="{820E8F93-F207-7845-ACF1-47A440009F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4947E-FF8A-9E45-9F95-62852FA2E053}"/>
              </a:ext>
            </a:extLst>
          </p:cNvPr>
          <p:cNvSpPr>
            <a:spLocks noGrp="1"/>
          </p:cNvSpPr>
          <p:nvPr>
            <p:ph type="sldNum" sz="quarter" idx="12"/>
          </p:nvPr>
        </p:nvSpPr>
        <p:spPr/>
        <p:txBody>
          <a:bodyPr/>
          <a:lstStyle/>
          <a:p>
            <a:fld id="{72B30582-25D7-5D45-89CC-34D06C9F16AA}" type="slidenum">
              <a:rPr lang="en-US" smtClean="0"/>
              <a:t>‹#›</a:t>
            </a:fld>
            <a:endParaRPr lang="en-US"/>
          </a:p>
        </p:txBody>
      </p:sp>
    </p:spTree>
    <p:extLst>
      <p:ext uri="{BB962C8B-B14F-4D97-AF65-F5344CB8AC3E}">
        <p14:creationId xmlns:p14="http://schemas.microsoft.com/office/powerpoint/2010/main" val="2450841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CA1B9C-C693-DB4D-962F-BAABFCF61500}"/>
              </a:ext>
            </a:extLst>
          </p:cNvPr>
          <p:cNvSpPr>
            <a:spLocks noGrp="1"/>
          </p:cNvSpPr>
          <p:nvPr>
            <p:ph type="dt" sz="half" idx="10"/>
          </p:nvPr>
        </p:nvSpPr>
        <p:spPr/>
        <p:txBody>
          <a:bodyPr/>
          <a:lstStyle/>
          <a:p>
            <a:fld id="{50A91CCC-5453-FC4A-B15F-8EDB24173A05}" type="datetimeFigureOut">
              <a:rPr lang="en-US" smtClean="0"/>
              <a:t>3/29/19</a:t>
            </a:fld>
            <a:endParaRPr lang="en-US"/>
          </a:p>
        </p:txBody>
      </p:sp>
      <p:sp>
        <p:nvSpPr>
          <p:cNvPr id="3" name="Footer Placeholder 2">
            <a:extLst>
              <a:ext uri="{FF2B5EF4-FFF2-40B4-BE49-F238E27FC236}">
                <a16:creationId xmlns:a16="http://schemas.microsoft.com/office/drawing/2014/main" id="{8DBB1D2E-4EE9-B247-83DC-CF0441A484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A4F109A-5D4B-1449-B45B-A0FA28CCC305}"/>
              </a:ext>
            </a:extLst>
          </p:cNvPr>
          <p:cNvSpPr>
            <a:spLocks noGrp="1"/>
          </p:cNvSpPr>
          <p:nvPr>
            <p:ph type="sldNum" sz="quarter" idx="12"/>
          </p:nvPr>
        </p:nvSpPr>
        <p:spPr/>
        <p:txBody>
          <a:bodyPr/>
          <a:lstStyle/>
          <a:p>
            <a:fld id="{72B30582-25D7-5D45-89CC-34D06C9F16AA}" type="slidenum">
              <a:rPr lang="en-US" smtClean="0"/>
              <a:t>‹#›</a:t>
            </a:fld>
            <a:endParaRPr lang="en-US"/>
          </a:p>
        </p:txBody>
      </p:sp>
    </p:spTree>
    <p:extLst>
      <p:ext uri="{BB962C8B-B14F-4D97-AF65-F5344CB8AC3E}">
        <p14:creationId xmlns:p14="http://schemas.microsoft.com/office/powerpoint/2010/main" val="2837211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0E63B-A4C0-534A-B2DB-0EC9FE3AD3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3279A6-93FF-FF48-9D33-FA5ADF16BB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309EB2-4D3A-F545-8760-6187459E80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B9AF8D-7A9A-6049-A544-44569A302324}"/>
              </a:ext>
            </a:extLst>
          </p:cNvPr>
          <p:cNvSpPr>
            <a:spLocks noGrp="1"/>
          </p:cNvSpPr>
          <p:nvPr>
            <p:ph type="dt" sz="half" idx="10"/>
          </p:nvPr>
        </p:nvSpPr>
        <p:spPr/>
        <p:txBody>
          <a:bodyPr/>
          <a:lstStyle/>
          <a:p>
            <a:fld id="{50A91CCC-5453-FC4A-B15F-8EDB24173A05}" type="datetimeFigureOut">
              <a:rPr lang="en-US" smtClean="0"/>
              <a:t>3/29/19</a:t>
            </a:fld>
            <a:endParaRPr lang="en-US"/>
          </a:p>
        </p:txBody>
      </p:sp>
      <p:sp>
        <p:nvSpPr>
          <p:cNvPr id="6" name="Footer Placeholder 5">
            <a:extLst>
              <a:ext uri="{FF2B5EF4-FFF2-40B4-BE49-F238E27FC236}">
                <a16:creationId xmlns:a16="http://schemas.microsoft.com/office/drawing/2014/main" id="{5E71FA7B-13B2-504B-9378-4BDC7C4C01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564558-8325-EE40-984B-78CA453061D2}"/>
              </a:ext>
            </a:extLst>
          </p:cNvPr>
          <p:cNvSpPr>
            <a:spLocks noGrp="1"/>
          </p:cNvSpPr>
          <p:nvPr>
            <p:ph type="sldNum" sz="quarter" idx="12"/>
          </p:nvPr>
        </p:nvSpPr>
        <p:spPr/>
        <p:txBody>
          <a:bodyPr/>
          <a:lstStyle/>
          <a:p>
            <a:fld id="{72B30582-25D7-5D45-89CC-34D06C9F16AA}" type="slidenum">
              <a:rPr lang="en-US" smtClean="0"/>
              <a:t>‹#›</a:t>
            </a:fld>
            <a:endParaRPr lang="en-US"/>
          </a:p>
        </p:txBody>
      </p:sp>
    </p:spTree>
    <p:extLst>
      <p:ext uri="{BB962C8B-B14F-4D97-AF65-F5344CB8AC3E}">
        <p14:creationId xmlns:p14="http://schemas.microsoft.com/office/powerpoint/2010/main" val="3620815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E6798-43C8-E846-A1E3-8E2502943F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2EC396-5648-BB48-987F-0BC0DDC803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B35279-2942-4C47-8742-A9EC28B1A0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A5B67A-64A7-F84D-996E-92A685047347}"/>
              </a:ext>
            </a:extLst>
          </p:cNvPr>
          <p:cNvSpPr>
            <a:spLocks noGrp="1"/>
          </p:cNvSpPr>
          <p:nvPr>
            <p:ph type="dt" sz="half" idx="10"/>
          </p:nvPr>
        </p:nvSpPr>
        <p:spPr/>
        <p:txBody>
          <a:bodyPr/>
          <a:lstStyle/>
          <a:p>
            <a:fld id="{50A91CCC-5453-FC4A-B15F-8EDB24173A05}" type="datetimeFigureOut">
              <a:rPr lang="en-US" smtClean="0"/>
              <a:t>3/29/19</a:t>
            </a:fld>
            <a:endParaRPr lang="en-US"/>
          </a:p>
        </p:txBody>
      </p:sp>
      <p:sp>
        <p:nvSpPr>
          <p:cNvPr id="6" name="Footer Placeholder 5">
            <a:extLst>
              <a:ext uri="{FF2B5EF4-FFF2-40B4-BE49-F238E27FC236}">
                <a16:creationId xmlns:a16="http://schemas.microsoft.com/office/drawing/2014/main" id="{B0059055-BA0F-354E-91D3-CB39A317C9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1CB5B9-7E0B-A94C-ADE8-0D580A00F36D}"/>
              </a:ext>
            </a:extLst>
          </p:cNvPr>
          <p:cNvSpPr>
            <a:spLocks noGrp="1"/>
          </p:cNvSpPr>
          <p:nvPr>
            <p:ph type="sldNum" sz="quarter" idx="12"/>
          </p:nvPr>
        </p:nvSpPr>
        <p:spPr/>
        <p:txBody>
          <a:bodyPr/>
          <a:lstStyle/>
          <a:p>
            <a:fld id="{72B30582-25D7-5D45-89CC-34D06C9F16AA}" type="slidenum">
              <a:rPr lang="en-US" smtClean="0"/>
              <a:t>‹#›</a:t>
            </a:fld>
            <a:endParaRPr lang="en-US"/>
          </a:p>
        </p:txBody>
      </p:sp>
    </p:spTree>
    <p:extLst>
      <p:ext uri="{BB962C8B-B14F-4D97-AF65-F5344CB8AC3E}">
        <p14:creationId xmlns:p14="http://schemas.microsoft.com/office/powerpoint/2010/main" val="35819613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CD213B-0574-3945-A11D-B1485A16DD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61ABE6-46F3-E845-A312-C5E5035CC5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F644DC-6283-2745-A7C8-D6638F9565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A91CCC-5453-FC4A-B15F-8EDB24173A05}" type="datetimeFigureOut">
              <a:rPr lang="en-US" smtClean="0"/>
              <a:t>3/29/19</a:t>
            </a:fld>
            <a:endParaRPr lang="en-US"/>
          </a:p>
        </p:txBody>
      </p:sp>
      <p:sp>
        <p:nvSpPr>
          <p:cNvPr id="5" name="Footer Placeholder 4">
            <a:extLst>
              <a:ext uri="{FF2B5EF4-FFF2-40B4-BE49-F238E27FC236}">
                <a16:creationId xmlns:a16="http://schemas.microsoft.com/office/drawing/2014/main" id="{3AF5B0FF-D71C-C243-8371-71F547010C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6BE492-3738-B143-B493-DCBDAC4916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B30582-25D7-5D45-89CC-34D06C9F16AA}" type="slidenum">
              <a:rPr lang="en-US" smtClean="0"/>
              <a:t>‹#›</a:t>
            </a:fld>
            <a:endParaRPr lang="en-US"/>
          </a:p>
        </p:txBody>
      </p:sp>
    </p:spTree>
    <p:extLst>
      <p:ext uri="{BB962C8B-B14F-4D97-AF65-F5344CB8AC3E}">
        <p14:creationId xmlns:p14="http://schemas.microsoft.com/office/powerpoint/2010/main" val="2039321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3.emf"/></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33.tiff"/><Relationship Id="rId4" Type="http://schemas.openxmlformats.org/officeDocument/2006/relationships/image" Target="../media/image32.tiff"/></Relationships>
</file>

<file path=ppt/slides/_rels/slide16.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6.tiff"/><Relationship Id="rId4" Type="http://schemas.openxmlformats.org/officeDocument/2006/relationships/image" Target="../media/image35.tiff"/></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tiff"/><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tiff"/><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5" Type="http://schemas.openxmlformats.org/officeDocument/2006/relationships/image" Target="../media/image53.tiff"/><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60.tiff"/><Relationship Id="rId3" Type="http://schemas.openxmlformats.org/officeDocument/2006/relationships/image" Target="../media/image55.png"/><Relationship Id="rId7" Type="http://schemas.openxmlformats.org/officeDocument/2006/relationships/image" Target="../media/image59.tiff"/><Relationship Id="rId2" Type="http://schemas.openxmlformats.org/officeDocument/2006/relationships/image" Target="../media/image54.tiff"/><Relationship Id="rId1" Type="http://schemas.openxmlformats.org/officeDocument/2006/relationships/slideLayout" Target="../slideLayouts/slideLayout7.xml"/><Relationship Id="rId6" Type="http://schemas.openxmlformats.org/officeDocument/2006/relationships/image" Target="../media/image58.tiff"/><Relationship Id="rId5" Type="http://schemas.openxmlformats.org/officeDocument/2006/relationships/image" Target="../media/image57.tiff"/><Relationship Id="rId4" Type="http://schemas.openxmlformats.org/officeDocument/2006/relationships/image" Target="../media/image56.tif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6FF4F467-6BF6-1345-8893-C393838C5911}"/>
              </a:ext>
            </a:extLst>
          </p:cNvPr>
          <p:cNvSpPr/>
          <p:nvPr/>
        </p:nvSpPr>
        <p:spPr>
          <a:xfrm>
            <a:off x="713058" y="1686327"/>
            <a:ext cx="6826590" cy="1446553"/>
          </a:xfrm>
          <a:prstGeom prst="rect">
            <a:avLst/>
          </a:prstGeom>
          <a:noFill/>
          <a:ln cap="flat">
            <a:noFill/>
            <a:prstDash val="solid"/>
          </a:ln>
        </p:spPr>
        <p:txBody>
          <a:bodyPr vert="horz" wrap="square" lIns="91440" tIns="45720" rIns="91440" bIns="45720" anchor="t" anchorCtr="1"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800" b="0" i="0" u="none" strike="noStrike" kern="1200" cap="none" spc="0" baseline="0" dirty="0">
                <a:solidFill>
                  <a:srgbClr val="FFFFFF"/>
                </a:solidFill>
                <a:effectLst>
                  <a:outerShdw dist="19048" dir="2700000">
                    <a:srgbClr val="000000"/>
                  </a:outerShdw>
                </a:effectLst>
                <a:uFillTx/>
                <a:latin typeface="Acumin Pro Condensed Light" pitchFamily="34"/>
              </a:rPr>
              <a:t>Visual Grammar</a:t>
            </a:r>
          </a:p>
        </p:txBody>
      </p:sp>
      <p:sp>
        <p:nvSpPr>
          <p:cNvPr id="3" name="TextBox 6">
            <a:extLst>
              <a:ext uri="{FF2B5EF4-FFF2-40B4-BE49-F238E27FC236}">
                <a16:creationId xmlns:a16="http://schemas.microsoft.com/office/drawing/2014/main" id="{94AD4610-2563-7A4C-91D9-01A732CF5D04}"/>
              </a:ext>
            </a:extLst>
          </p:cNvPr>
          <p:cNvSpPr txBox="1"/>
          <p:nvPr/>
        </p:nvSpPr>
        <p:spPr>
          <a:xfrm>
            <a:off x="1124519" y="3323898"/>
            <a:ext cx="2063352"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1200" cap="none" spc="0" baseline="0" dirty="0">
                <a:solidFill>
                  <a:schemeClr val="accent4">
                    <a:lumMod val="60000"/>
                    <a:lumOff val="40000"/>
                  </a:schemeClr>
                </a:solidFill>
                <a:uFillTx/>
                <a:latin typeface="Rift Soft" pitchFamily="50"/>
              </a:rPr>
              <a:t>Lucy Cook</a:t>
            </a:r>
          </a:p>
        </p:txBody>
      </p:sp>
      <p:sp>
        <p:nvSpPr>
          <p:cNvPr id="4" name="TextBox 6">
            <a:extLst>
              <a:ext uri="{FF2B5EF4-FFF2-40B4-BE49-F238E27FC236}">
                <a16:creationId xmlns:a16="http://schemas.microsoft.com/office/drawing/2014/main" id="{D26FFC94-84EA-2D42-8902-98A2218E9A3B}"/>
              </a:ext>
            </a:extLst>
          </p:cNvPr>
          <p:cNvSpPr txBox="1"/>
          <p:nvPr/>
        </p:nvSpPr>
        <p:spPr>
          <a:xfrm>
            <a:off x="1124519" y="4021183"/>
            <a:ext cx="6415128" cy="584777"/>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3200" b="0" i="0" u="none" strike="noStrike" kern="1200" cap="none" spc="0" baseline="0" dirty="0">
                <a:solidFill>
                  <a:schemeClr val="accent4">
                    <a:lumMod val="60000"/>
                    <a:lumOff val="40000"/>
                  </a:schemeClr>
                </a:solidFill>
                <a:uFillTx/>
                <a:latin typeface="Rift Soft" pitchFamily="50"/>
              </a:rPr>
              <a:t>IXD303 Designing User experiences</a:t>
            </a:r>
          </a:p>
        </p:txBody>
      </p:sp>
    </p:spTree>
    <p:extLst>
      <p:ext uri="{BB962C8B-B14F-4D97-AF65-F5344CB8AC3E}">
        <p14:creationId xmlns:p14="http://schemas.microsoft.com/office/powerpoint/2010/main" val="3947834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62750A8-CF77-8743-8BD4-34B443317D34}"/>
              </a:ext>
            </a:extLst>
          </p:cNvPr>
          <p:cNvPicPr>
            <a:picLocks noChangeAspect="1"/>
          </p:cNvPicPr>
          <p:nvPr/>
        </p:nvPicPr>
        <p:blipFill rotWithShape="1">
          <a:blip r:embed="rId3"/>
          <a:srcRect l="5494" t="2077" r="701" b="40753"/>
          <a:stretch/>
        </p:blipFill>
        <p:spPr>
          <a:xfrm rot="16200000">
            <a:off x="3674550" y="1708118"/>
            <a:ext cx="4681437" cy="3920749"/>
          </a:xfrm>
          <a:prstGeom prst="rect">
            <a:avLst/>
          </a:prstGeom>
        </p:spPr>
      </p:pic>
      <p:pic>
        <p:nvPicPr>
          <p:cNvPr id="20" name="Picture 19">
            <a:extLst>
              <a:ext uri="{FF2B5EF4-FFF2-40B4-BE49-F238E27FC236}">
                <a16:creationId xmlns:a16="http://schemas.microsoft.com/office/drawing/2014/main" id="{91B80F75-0323-664A-B712-D5FCF25B1D39}"/>
              </a:ext>
            </a:extLst>
          </p:cNvPr>
          <p:cNvPicPr>
            <a:picLocks noChangeAspect="1"/>
          </p:cNvPicPr>
          <p:nvPr/>
        </p:nvPicPr>
        <p:blipFill rotWithShape="1">
          <a:blip r:embed="rId4"/>
          <a:srcRect l="5177" t="12954" b="31445"/>
          <a:stretch/>
        </p:blipFill>
        <p:spPr>
          <a:xfrm rot="16200000">
            <a:off x="7595053" y="1786236"/>
            <a:ext cx="4732229" cy="3813174"/>
          </a:xfrm>
          <a:prstGeom prst="rect">
            <a:avLst/>
          </a:prstGeom>
        </p:spPr>
      </p:pic>
      <p:pic>
        <p:nvPicPr>
          <p:cNvPr id="22" name="Picture 21">
            <a:extLst>
              <a:ext uri="{FF2B5EF4-FFF2-40B4-BE49-F238E27FC236}">
                <a16:creationId xmlns:a16="http://schemas.microsoft.com/office/drawing/2014/main" id="{55C1F0E0-E4E2-2F45-BEFB-CB12FF76EE97}"/>
              </a:ext>
            </a:extLst>
          </p:cNvPr>
          <p:cNvPicPr>
            <a:picLocks noChangeAspect="1"/>
          </p:cNvPicPr>
          <p:nvPr/>
        </p:nvPicPr>
        <p:blipFill rotWithShape="1">
          <a:blip r:embed="rId5"/>
          <a:srcRect l="5177" t="47091"/>
          <a:stretch/>
        </p:blipFill>
        <p:spPr>
          <a:xfrm rot="16200000">
            <a:off x="-216974" y="1878562"/>
            <a:ext cx="4732232" cy="3628527"/>
          </a:xfrm>
          <a:prstGeom prst="rect">
            <a:avLst/>
          </a:prstGeom>
        </p:spPr>
      </p:pic>
      <p:sp>
        <p:nvSpPr>
          <p:cNvPr id="7" name="TextBox 6">
            <a:extLst>
              <a:ext uri="{FF2B5EF4-FFF2-40B4-BE49-F238E27FC236}">
                <a16:creationId xmlns:a16="http://schemas.microsoft.com/office/drawing/2014/main" id="{FFD99791-E6F2-9B42-B5ED-65565905B375}"/>
              </a:ext>
            </a:extLst>
          </p:cNvPr>
          <p:cNvSpPr txBox="1"/>
          <p:nvPr/>
        </p:nvSpPr>
        <p:spPr>
          <a:xfrm>
            <a:off x="211939" y="170457"/>
            <a:ext cx="6326021" cy="70788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chemeClr val="accent4">
                    <a:lumMod val="60000"/>
                    <a:lumOff val="40000"/>
                  </a:schemeClr>
                </a:solidFill>
                <a:uFillTx/>
                <a:latin typeface="Rift Soft" pitchFamily="50"/>
              </a:rPr>
              <a:t>Pattern and rewarding concept</a:t>
            </a:r>
            <a:endParaRPr lang="en-GB" sz="4000" b="0" i="0" u="none" strike="noStrike" kern="1200" cap="none" spc="0" baseline="0" dirty="0">
              <a:solidFill>
                <a:schemeClr val="accent4">
                  <a:lumMod val="60000"/>
                  <a:lumOff val="40000"/>
                </a:schemeClr>
              </a:solidFill>
              <a:uFillTx/>
              <a:latin typeface="Rift Soft" pitchFamily="50"/>
            </a:endParaRPr>
          </a:p>
        </p:txBody>
      </p:sp>
      <p:sp>
        <p:nvSpPr>
          <p:cNvPr id="9" name="Rectangle 8">
            <a:extLst>
              <a:ext uri="{FF2B5EF4-FFF2-40B4-BE49-F238E27FC236}">
                <a16:creationId xmlns:a16="http://schemas.microsoft.com/office/drawing/2014/main" id="{E5004041-74F1-2A4A-BBC3-7B7BE1F974EA}"/>
              </a:ext>
            </a:extLst>
          </p:cNvPr>
          <p:cNvSpPr/>
          <p:nvPr/>
        </p:nvSpPr>
        <p:spPr>
          <a:xfrm>
            <a:off x="0" y="6011056"/>
            <a:ext cx="12192000" cy="846944"/>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9DC44B2-F0A1-9F4F-AEFF-6C20A1491E95}"/>
              </a:ext>
            </a:extLst>
          </p:cNvPr>
          <p:cNvSpPr/>
          <p:nvPr/>
        </p:nvSpPr>
        <p:spPr>
          <a:xfrm>
            <a:off x="605482" y="6112819"/>
            <a:ext cx="11232292" cy="646331"/>
          </a:xfrm>
          <a:prstGeom prst="rect">
            <a:avLst/>
          </a:prstGeom>
        </p:spPr>
        <p:txBody>
          <a:bodyPr wrap="square">
            <a:spAutoFit/>
          </a:bodyPr>
          <a:lstStyle/>
          <a:p>
            <a:pPr lvl="0">
              <a:defRPr/>
            </a:pPr>
            <a:r>
              <a:rPr lang="en-GB" sz="1200" dirty="0">
                <a:solidFill>
                  <a:schemeClr val="tx2">
                    <a:lumMod val="75000"/>
                  </a:schemeClr>
                </a:solidFill>
              </a:rPr>
              <a:t>I want users to be able to build their own pattern, as a means of tracking their progress. One ‘puzzle’ will represent a module, made up of individual ‘puzzle pieces’ representing the task within a module. Students receive a ‘puzzle piece’ with every task completion encouraging them to keep learning and build on their pattern, similar to building a forest. Each module will be </a:t>
            </a:r>
            <a:r>
              <a:rPr lang="en-GB" sz="1200" b="1" dirty="0">
                <a:solidFill>
                  <a:schemeClr val="tx2">
                    <a:lumMod val="75000"/>
                  </a:schemeClr>
                </a:solidFill>
              </a:rPr>
              <a:t>colour coordinated </a:t>
            </a:r>
            <a:r>
              <a:rPr lang="en-GB" sz="1200" dirty="0">
                <a:solidFill>
                  <a:schemeClr val="tx2">
                    <a:lumMod val="75000"/>
                  </a:schemeClr>
                </a:solidFill>
              </a:rPr>
              <a:t>based on their different sub categories. </a:t>
            </a:r>
          </a:p>
        </p:txBody>
      </p:sp>
    </p:spTree>
    <p:extLst>
      <p:ext uri="{BB962C8B-B14F-4D97-AF65-F5344CB8AC3E}">
        <p14:creationId xmlns:p14="http://schemas.microsoft.com/office/powerpoint/2010/main" val="2177160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30E7208-C4FD-DF4B-B6F8-3297B962002B}"/>
              </a:ext>
            </a:extLst>
          </p:cNvPr>
          <p:cNvSpPr/>
          <p:nvPr/>
        </p:nvSpPr>
        <p:spPr>
          <a:xfrm>
            <a:off x="322832" y="1303645"/>
            <a:ext cx="11579471" cy="5231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7B0B54C-8763-6144-AC38-75F4BCB3CABA}"/>
              </a:ext>
            </a:extLst>
          </p:cNvPr>
          <p:cNvSpPr/>
          <p:nvPr/>
        </p:nvSpPr>
        <p:spPr>
          <a:xfrm>
            <a:off x="0" y="6011056"/>
            <a:ext cx="12192000" cy="846944"/>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FD99791-E6F2-9B42-B5ED-65565905B375}"/>
              </a:ext>
            </a:extLst>
          </p:cNvPr>
          <p:cNvSpPr txBox="1"/>
          <p:nvPr/>
        </p:nvSpPr>
        <p:spPr>
          <a:xfrm>
            <a:off x="211939" y="170457"/>
            <a:ext cx="6326021" cy="70788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chemeClr val="accent4">
                    <a:lumMod val="60000"/>
                    <a:lumOff val="40000"/>
                  </a:schemeClr>
                </a:solidFill>
                <a:uFillTx/>
                <a:latin typeface="Rift Soft" pitchFamily="50"/>
              </a:rPr>
              <a:t>Pattern and rewarding concept</a:t>
            </a:r>
            <a:endParaRPr lang="en-GB" sz="4000" b="0" i="0" u="none" strike="noStrike" kern="1200" cap="none" spc="0" baseline="0" dirty="0">
              <a:solidFill>
                <a:schemeClr val="accent4">
                  <a:lumMod val="60000"/>
                  <a:lumOff val="40000"/>
                </a:schemeClr>
              </a:solidFill>
              <a:uFillTx/>
              <a:latin typeface="Rift Soft" pitchFamily="50"/>
            </a:endParaRPr>
          </a:p>
        </p:txBody>
      </p:sp>
      <p:sp>
        <p:nvSpPr>
          <p:cNvPr id="5" name="Rectangle 4">
            <a:extLst>
              <a:ext uri="{FF2B5EF4-FFF2-40B4-BE49-F238E27FC236}">
                <a16:creationId xmlns:a16="http://schemas.microsoft.com/office/drawing/2014/main" id="{04FA9D26-BA84-6043-BF31-125ACBABD308}"/>
              </a:ext>
            </a:extLst>
          </p:cNvPr>
          <p:cNvSpPr/>
          <p:nvPr/>
        </p:nvSpPr>
        <p:spPr>
          <a:xfrm>
            <a:off x="630195" y="6203695"/>
            <a:ext cx="10935263" cy="461665"/>
          </a:xfrm>
          <a:prstGeom prst="rect">
            <a:avLst/>
          </a:prstGeom>
        </p:spPr>
        <p:txBody>
          <a:bodyPr wrap="square">
            <a:spAutoFit/>
          </a:bodyPr>
          <a:lstStyle/>
          <a:p>
            <a:r>
              <a:rPr lang="en-US" sz="1200" dirty="0">
                <a:solidFill>
                  <a:schemeClr val="tx2">
                    <a:lumMod val="75000"/>
                  </a:schemeClr>
                </a:solidFill>
              </a:rPr>
              <a:t>The shape will be broke up into irregular individual pieces which the user will receive depending on the number of tasks required to complete. Something like shown above which will connect together to look more like the complete shape on the right.</a:t>
            </a:r>
          </a:p>
        </p:txBody>
      </p:sp>
      <p:pic>
        <p:nvPicPr>
          <p:cNvPr id="2" name="Picture 1">
            <a:extLst>
              <a:ext uri="{FF2B5EF4-FFF2-40B4-BE49-F238E27FC236}">
                <a16:creationId xmlns:a16="http://schemas.microsoft.com/office/drawing/2014/main" id="{059E4246-8749-5C4A-931A-28FC7E8234E8}"/>
              </a:ext>
            </a:extLst>
          </p:cNvPr>
          <p:cNvPicPr>
            <a:picLocks noChangeAspect="1"/>
          </p:cNvPicPr>
          <p:nvPr/>
        </p:nvPicPr>
        <p:blipFill>
          <a:blip r:embed="rId3"/>
          <a:stretch>
            <a:fillRect/>
          </a:stretch>
        </p:blipFill>
        <p:spPr>
          <a:xfrm>
            <a:off x="6452616" y="1903020"/>
            <a:ext cx="3646229" cy="3200402"/>
          </a:xfrm>
          <a:prstGeom prst="rect">
            <a:avLst/>
          </a:prstGeom>
        </p:spPr>
      </p:pic>
      <p:pic>
        <p:nvPicPr>
          <p:cNvPr id="4" name="Picture 3">
            <a:extLst>
              <a:ext uri="{FF2B5EF4-FFF2-40B4-BE49-F238E27FC236}">
                <a16:creationId xmlns:a16="http://schemas.microsoft.com/office/drawing/2014/main" id="{72ACAE01-6E7B-414D-BCA8-C511726A2B09}"/>
              </a:ext>
            </a:extLst>
          </p:cNvPr>
          <p:cNvPicPr>
            <a:picLocks noChangeAspect="1"/>
          </p:cNvPicPr>
          <p:nvPr/>
        </p:nvPicPr>
        <p:blipFill>
          <a:blip r:embed="rId4"/>
          <a:stretch>
            <a:fillRect/>
          </a:stretch>
        </p:blipFill>
        <p:spPr>
          <a:xfrm>
            <a:off x="2004837" y="1790099"/>
            <a:ext cx="3974198" cy="3722312"/>
          </a:xfrm>
          <a:prstGeom prst="rect">
            <a:avLst/>
          </a:prstGeom>
        </p:spPr>
      </p:pic>
    </p:spTree>
    <p:extLst>
      <p:ext uri="{BB962C8B-B14F-4D97-AF65-F5344CB8AC3E}">
        <p14:creationId xmlns:p14="http://schemas.microsoft.com/office/powerpoint/2010/main" val="3672183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FE4EAE4-59DF-CD44-9E01-16FFEB273F58}"/>
              </a:ext>
            </a:extLst>
          </p:cNvPr>
          <p:cNvPicPr>
            <a:picLocks noChangeAspect="1"/>
          </p:cNvPicPr>
          <p:nvPr/>
        </p:nvPicPr>
        <p:blipFill rotWithShape="1">
          <a:blip r:embed="rId3"/>
          <a:srcRect b="32444"/>
          <a:stretch/>
        </p:blipFill>
        <p:spPr>
          <a:xfrm>
            <a:off x="329876" y="1299353"/>
            <a:ext cx="11552371" cy="4760180"/>
          </a:xfrm>
          <a:prstGeom prst="rect">
            <a:avLst/>
          </a:prstGeom>
        </p:spPr>
      </p:pic>
      <p:sp>
        <p:nvSpPr>
          <p:cNvPr id="18" name="Rectangle 17">
            <a:extLst>
              <a:ext uri="{FF2B5EF4-FFF2-40B4-BE49-F238E27FC236}">
                <a16:creationId xmlns:a16="http://schemas.microsoft.com/office/drawing/2014/main" id="{3F86B978-DA1E-8341-900D-8A2F06ACD6A9}"/>
              </a:ext>
            </a:extLst>
          </p:cNvPr>
          <p:cNvSpPr/>
          <p:nvPr/>
        </p:nvSpPr>
        <p:spPr>
          <a:xfrm>
            <a:off x="0" y="6011056"/>
            <a:ext cx="12192000" cy="846944"/>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2767BF-C155-4E4F-A199-E3AC9D6FE534}"/>
              </a:ext>
            </a:extLst>
          </p:cNvPr>
          <p:cNvSpPr txBox="1"/>
          <p:nvPr/>
        </p:nvSpPr>
        <p:spPr>
          <a:xfrm>
            <a:off x="211939" y="170457"/>
            <a:ext cx="3747025"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chemeClr val="accent4">
                    <a:lumMod val="60000"/>
                    <a:lumOff val="40000"/>
                  </a:schemeClr>
                </a:solidFill>
                <a:uFillTx/>
                <a:latin typeface="Rift Soft" pitchFamily="50"/>
              </a:rPr>
              <a:t>blog</a:t>
            </a:r>
            <a:endParaRPr lang="en-GB" sz="4000" b="0" i="0" u="none" strike="noStrike" kern="1200" cap="none" spc="0" baseline="0" dirty="0">
              <a:solidFill>
                <a:schemeClr val="accent4">
                  <a:lumMod val="60000"/>
                  <a:lumOff val="40000"/>
                </a:schemeClr>
              </a:solidFill>
              <a:uFillTx/>
              <a:latin typeface="Rift Soft" pitchFamily="50"/>
            </a:endParaRPr>
          </a:p>
        </p:txBody>
      </p:sp>
      <p:sp>
        <p:nvSpPr>
          <p:cNvPr id="2" name="Rectangle 1">
            <a:extLst>
              <a:ext uri="{FF2B5EF4-FFF2-40B4-BE49-F238E27FC236}">
                <a16:creationId xmlns:a16="http://schemas.microsoft.com/office/drawing/2014/main" id="{9C0DE09E-9F77-6944-836D-2D78873C72F9}"/>
              </a:ext>
            </a:extLst>
          </p:cNvPr>
          <p:cNvSpPr/>
          <p:nvPr/>
        </p:nvSpPr>
        <p:spPr>
          <a:xfrm>
            <a:off x="648393" y="6118651"/>
            <a:ext cx="10740043" cy="646331"/>
          </a:xfrm>
          <a:prstGeom prst="rect">
            <a:avLst/>
          </a:prstGeom>
        </p:spPr>
        <p:txBody>
          <a:bodyPr wrap="square">
            <a:spAutoFit/>
          </a:bodyPr>
          <a:lstStyle/>
          <a:p>
            <a:pPr lvl="0">
              <a:defRPr sz="1800" b="0" i="0" u="none" strike="noStrike" kern="0" cap="none" spc="0" baseline="0">
                <a:solidFill>
                  <a:srgbClr val="000000"/>
                </a:solidFill>
                <a:uFillTx/>
              </a:defRPr>
            </a:pPr>
            <a:r>
              <a:rPr lang="en-GB" sz="1200" dirty="0">
                <a:solidFill>
                  <a:schemeClr val="tx2">
                    <a:lumMod val="75000"/>
                  </a:schemeClr>
                </a:solidFill>
              </a:rPr>
              <a:t>In our university course we blog on Tumblr about things we’ve learnt, our research, upload our individual exercises and post links to our final projects. I believe this is a successful method for keeping track of our work and allowing our tutors to access what we’ve been working on. And therefore I think I could incorporate a personal blog for each student, an area were they can upload their thoughts and work for every module.</a:t>
            </a:r>
          </a:p>
        </p:txBody>
      </p:sp>
      <p:sp>
        <p:nvSpPr>
          <p:cNvPr id="24" name="Rectangle 23">
            <a:extLst>
              <a:ext uri="{FF2B5EF4-FFF2-40B4-BE49-F238E27FC236}">
                <a16:creationId xmlns:a16="http://schemas.microsoft.com/office/drawing/2014/main" id="{33B53D44-DE53-9B4E-BAD3-930A46C01543}"/>
              </a:ext>
            </a:extLst>
          </p:cNvPr>
          <p:cNvSpPr/>
          <p:nvPr/>
        </p:nvSpPr>
        <p:spPr>
          <a:xfrm>
            <a:off x="10354504" y="1315985"/>
            <a:ext cx="1517767" cy="370130"/>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ADB89EA-2DDB-9246-BBCF-CFEB42E53F53}"/>
              </a:ext>
            </a:extLst>
          </p:cNvPr>
          <p:cNvSpPr txBox="1"/>
          <p:nvPr/>
        </p:nvSpPr>
        <p:spPr>
          <a:xfrm>
            <a:off x="10651177" y="1300995"/>
            <a:ext cx="1767126"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err="1">
                <a:solidFill>
                  <a:schemeClr val="tx2">
                    <a:lumMod val="50000"/>
                  </a:schemeClr>
                </a:solidFill>
                <a:uFillTx/>
                <a:latin typeface="Rift Soft" pitchFamily="50"/>
              </a:rPr>
              <a:t>tumblr</a:t>
            </a:r>
            <a:endParaRPr lang="en-GB" sz="2000" b="0" i="0" u="none" strike="noStrike" kern="1200" cap="none" spc="0" baseline="0" dirty="0">
              <a:solidFill>
                <a:schemeClr val="tx2">
                  <a:lumMod val="50000"/>
                </a:schemeClr>
              </a:solidFill>
              <a:uFillTx/>
              <a:latin typeface="Rift Soft" pitchFamily="50"/>
            </a:endParaRPr>
          </a:p>
        </p:txBody>
      </p:sp>
    </p:spTree>
    <p:extLst>
      <p:ext uri="{BB962C8B-B14F-4D97-AF65-F5344CB8AC3E}">
        <p14:creationId xmlns:p14="http://schemas.microsoft.com/office/powerpoint/2010/main" val="2837804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1E8AF6C-79F9-884A-B6CB-72B99373F6E7}"/>
              </a:ext>
            </a:extLst>
          </p:cNvPr>
          <p:cNvSpPr/>
          <p:nvPr/>
        </p:nvSpPr>
        <p:spPr>
          <a:xfrm>
            <a:off x="0" y="6033077"/>
            <a:ext cx="12192000" cy="846944"/>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B1EAF87-E250-804C-88D5-F846241C2C46}"/>
              </a:ext>
            </a:extLst>
          </p:cNvPr>
          <p:cNvSpPr txBox="1"/>
          <p:nvPr/>
        </p:nvSpPr>
        <p:spPr>
          <a:xfrm>
            <a:off x="211939" y="170457"/>
            <a:ext cx="3747025"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chemeClr val="accent4">
                    <a:lumMod val="60000"/>
                    <a:lumOff val="40000"/>
                  </a:schemeClr>
                </a:solidFill>
                <a:uFillTx/>
                <a:latin typeface="Rift Soft" pitchFamily="50"/>
              </a:rPr>
              <a:t>Recommendations</a:t>
            </a:r>
            <a:endParaRPr lang="en-GB" sz="4000" b="0" i="0" u="none" strike="noStrike" kern="1200" cap="none" spc="0" baseline="0" dirty="0">
              <a:solidFill>
                <a:schemeClr val="accent4">
                  <a:lumMod val="60000"/>
                  <a:lumOff val="40000"/>
                </a:schemeClr>
              </a:solidFill>
              <a:uFillTx/>
              <a:latin typeface="Rift Soft" pitchFamily="50"/>
            </a:endParaRPr>
          </a:p>
        </p:txBody>
      </p:sp>
      <p:pic>
        <p:nvPicPr>
          <p:cNvPr id="40" name="Picture 39">
            <a:extLst>
              <a:ext uri="{FF2B5EF4-FFF2-40B4-BE49-F238E27FC236}">
                <a16:creationId xmlns:a16="http://schemas.microsoft.com/office/drawing/2014/main" id="{85E2075D-F634-264F-B7E0-48DE548BD84B}"/>
              </a:ext>
            </a:extLst>
          </p:cNvPr>
          <p:cNvPicPr>
            <a:picLocks noChangeAspect="1"/>
          </p:cNvPicPr>
          <p:nvPr/>
        </p:nvPicPr>
        <p:blipFill rotWithShape="1">
          <a:blip r:embed="rId3"/>
          <a:srcRect l="2355" r="12562"/>
          <a:stretch/>
        </p:blipFill>
        <p:spPr>
          <a:xfrm>
            <a:off x="335780" y="1298255"/>
            <a:ext cx="6469754" cy="4750506"/>
          </a:xfrm>
          <a:prstGeom prst="rect">
            <a:avLst/>
          </a:prstGeom>
        </p:spPr>
      </p:pic>
      <p:pic>
        <p:nvPicPr>
          <p:cNvPr id="38" name="Picture 37">
            <a:extLst>
              <a:ext uri="{FF2B5EF4-FFF2-40B4-BE49-F238E27FC236}">
                <a16:creationId xmlns:a16="http://schemas.microsoft.com/office/drawing/2014/main" id="{AFB10BA3-4F4C-B345-B5C5-3310AE18468F}"/>
              </a:ext>
            </a:extLst>
          </p:cNvPr>
          <p:cNvPicPr>
            <a:picLocks noChangeAspect="1"/>
          </p:cNvPicPr>
          <p:nvPr/>
        </p:nvPicPr>
        <p:blipFill rotWithShape="1">
          <a:blip r:embed="rId4"/>
          <a:srcRect r="26199"/>
          <a:stretch/>
        </p:blipFill>
        <p:spPr>
          <a:xfrm>
            <a:off x="6924556" y="1298255"/>
            <a:ext cx="4944249" cy="4759533"/>
          </a:xfrm>
          <a:prstGeom prst="rect">
            <a:avLst/>
          </a:prstGeom>
        </p:spPr>
      </p:pic>
      <p:sp>
        <p:nvSpPr>
          <p:cNvPr id="20" name="Rectangle 19">
            <a:extLst>
              <a:ext uri="{FF2B5EF4-FFF2-40B4-BE49-F238E27FC236}">
                <a16:creationId xmlns:a16="http://schemas.microsoft.com/office/drawing/2014/main" id="{AA3EDC6A-09F4-0C42-B709-4028AC040089}"/>
              </a:ext>
            </a:extLst>
          </p:cNvPr>
          <p:cNvSpPr/>
          <p:nvPr/>
        </p:nvSpPr>
        <p:spPr>
          <a:xfrm>
            <a:off x="0" y="6011056"/>
            <a:ext cx="12192000" cy="846944"/>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57BFDD2-178D-B241-911D-19904376BC15}"/>
              </a:ext>
            </a:extLst>
          </p:cNvPr>
          <p:cNvSpPr/>
          <p:nvPr/>
        </p:nvSpPr>
        <p:spPr>
          <a:xfrm>
            <a:off x="670189" y="6201803"/>
            <a:ext cx="10949180" cy="461665"/>
          </a:xfrm>
          <a:prstGeom prst="rect">
            <a:avLst/>
          </a:prstGeom>
        </p:spPr>
        <p:txBody>
          <a:bodyPr wrap="square">
            <a:spAutoFit/>
          </a:bodyPr>
          <a:lstStyle/>
          <a:p>
            <a:pPr lvl="0">
              <a:defRPr sz="1800" b="0" i="0" u="none" strike="noStrike" kern="0" cap="none" spc="0" baseline="0">
                <a:solidFill>
                  <a:srgbClr val="000000"/>
                </a:solidFill>
                <a:uFillTx/>
              </a:defRPr>
            </a:pPr>
            <a:r>
              <a:rPr lang="en-GB" sz="1200" dirty="0">
                <a:solidFill>
                  <a:schemeClr val="tx2">
                    <a:lumMod val="75000"/>
                  </a:schemeClr>
                </a:solidFill>
              </a:rPr>
              <a:t>An important feature that many platforms provide is a recommendation section. Similar to what is used on the likes of Amazon and Netflix, online learning platforms can do the same. </a:t>
            </a:r>
            <a:r>
              <a:rPr lang="en-GB" sz="1200" dirty="0" err="1">
                <a:solidFill>
                  <a:schemeClr val="tx2">
                    <a:lumMod val="75000"/>
                  </a:schemeClr>
                </a:solidFill>
              </a:rPr>
              <a:t>Codeacademy</a:t>
            </a:r>
            <a:r>
              <a:rPr lang="en-GB" sz="1200" dirty="0">
                <a:solidFill>
                  <a:schemeClr val="tx2">
                    <a:lumMod val="75000"/>
                  </a:schemeClr>
                </a:solidFill>
              </a:rPr>
              <a:t> actually offer a quiz after signing up so that you can be directed straight to modules that are recommended for you.</a:t>
            </a:r>
          </a:p>
        </p:txBody>
      </p:sp>
      <p:sp>
        <p:nvSpPr>
          <p:cNvPr id="47" name="Rectangle 46">
            <a:extLst>
              <a:ext uri="{FF2B5EF4-FFF2-40B4-BE49-F238E27FC236}">
                <a16:creationId xmlns:a16="http://schemas.microsoft.com/office/drawing/2014/main" id="{A7470DE5-D4E0-3E4D-81A3-C0B8F86310AF}"/>
              </a:ext>
            </a:extLst>
          </p:cNvPr>
          <p:cNvSpPr/>
          <p:nvPr/>
        </p:nvSpPr>
        <p:spPr>
          <a:xfrm>
            <a:off x="5288280" y="1288861"/>
            <a:ext cx="1517767" cy="370130"/>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6FA37652-D118-8340-B213-19231EBACB20}"/>
              </a:ext>
            </a:extLst>
          </p:cNvPr>
          <p:cNvSpPr txBox="1"/>
          <p:nvPr/>
        </p:nvSpPr>
        <p:spPr>
          <a:xfrm>
            <a:off x="5346570" y="1273871"/>
            <a:ext cx="2009118"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err="1">
                <a:solidFill>
                  <a:schemeClr val="tx2">
                    <a:lumMod val="50000"/>
                  </a:schemeClr>
                </a:solidFill>
                <a:uFillTx/>
                <a:latin typeface="Rift Soft" pitchFamily="50"/>
              </a:rPr>
              <a:t>codeacademy</a:t>
            </a:r>
            <a:endParaRPr lang="en-GB" sz="2000" b="0" i="0" u="none" strike="noStrike" kern="1200" cap="none" spc="0" baseline="0" dirty="0">
              <a:solidFill>
                <a:schemeClr val="tx2">
                  <a:lumMod val="50000"/>
                </a:schemeClr>
              </a:solidFill>
              <a:uFillTx/>
              <a:latin typeface="Rift Soft" pitchFamily="50"/>
            </a:endParaRPr>
          </a:p>
        </p:txBody>
      </p:sp>
      <p:sp>
        <p:nvSpPr>
          <p:cNvPr id="49" name="Rectangle 48">
            <a:extLst>
              <a:ext uri="{FF2B5EF4-FFF2-40B4-BE49-F238E27FC236}">
                <a16:creationId xmlns:a16="http://schemas.microsoft.com/office/drawing/2014/main" id="{18CF119A-37E0-A344-93EF-6BF1BAF0FD3C}"/>
              </a:ext>
            </a:extLst>
          </p:cNvPr>
          <p:cNvSpPr/>
          <p:nvPr/>
        </p:nvSpPr>
        <p:spPr>
          <a:xfrm>
            <a:off x="10347112" y="1289666"/>
            <a:ext cx="1517767" cy="370130"/>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2A7F439E-D805-F84B-95DA-6D817796D551}"/>
              </a:ext>
            </a:extLst>
          </p:cNvPr>
          <p:cNvSpPr txBox="1"/>
          <p:nvPr/>
        </p:nvSpPr>
        <p:spPr>
          <a:xfrm>
            <a:off x="10430454" y="1274676"/>
            <a:ext cx="1459477"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err="1">
                <a:solidFill>
                  <a:schemeClr val="tx2">
                    <a:lumMod val="50000"/>
                  </a:schemeClr>
                </a:solidFill>
                <a:uFillTx/>
                <a:latin typeface="Rift Soft" pitchFamily="50"/>
              </a:rPr>
              <a:t>futurelearn</a:t>
            </a:r>
            <a:endParaRPr lang="en-GB" sz="2000" b="0" i="0" u="none" strike="noStrike" kern="1200" cap="none" spc="0" baseline="0" dirty="0">
              <a:solidFill>
                <a:schemeClr val="tx2">
                  <a:lumMod val="50000"/>
                </a:schemeClr>
              </a:solidFill>
              <a:uFillTx/>
              <a:latin typeface="Rift Soft" pitchFamily="50"/>
            </a:endParaRPr>
          </a:p>
        </p:txBody>
      </p:sp>
    </p:spTree>
    <p:extLst>
      <p:ext uri="{BB962C8B-B14F-4D97-AF65-F5344CB8AC3E}">
        <p14:creationId xmlns:p14="http://schemas.microsoft.com/office/powerpoint/2010/main" val="18061945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5EFE8EC-5521-D944-B884-39803FD12975}"/>
              </a:ext>
            </a:extLst>
          </p:cNvPr>
          <p:cNvPicPr>
            <a:picLocks noChangeAspect="1"/>
          </p:cNvPicPr>
          <p:nvPr/>
        </p:nvPicPr>
        <p:blipFill rotWithShape="1">
          <a:blip r:embed="rId3"/>
          <a:srcRect l="8894" r="8311"/>
          <a:stretch/>
        </p:blipFill>
        <p:spPr>
          <a:xfrm>
            <a:off x="317312" y="1282829"/>
            <a:ext cx="6283295" cy="4750247"/>
          </a:xfrm>
          <a:prstGeom prst="rect">
            <a:avLst/>
          </a:prstGeom>
        </p:spPr>
      </p:pic>
      <p:sp>
        <p:nvSpPr>
          <p:cNvPr id="29" name="Rectangle 28">
            <a:extLst>
              <a:ext uri="{FF2B5EF4-FFF2-40B4-BE49-F238E27FC236}">
                <a16:creationId xmlns:a16="http://schemas.microsoft.com/office/drawing/2014/main" id="{11E8AF6C-79F9-884A-B6CB-72B99373F6E7}"/>
              </a:ext>
            </a:extLst>
          </p:cNvPr>
          <p:cNvSpPr/>
          <p:nvPr/>
        </p:nvSpPr>
        <p:spPr>
          <a:xfrm>
            <a:off x="0" y="6033077"/>
            <a:ext cx="12192000" cy="846944"/>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B1EAF87-E250-804C-88D5-F846241C2C46}"/>
              </a:ext>
            </a:extLst>
          </p:cNvPr>
          <p:cNvSpPr txBox="1"/>
          <p:nvPr/>
        </p:nvSpPr>
        <p:spPr>
          <a:xfrm>
            <a:off x="211939" y="170457"/>
            <a:ext cx="3747025"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chemeClr val="accent4">
                    <a:lumMod val="60000"/>
                    <a:lumOff val="40000"/>
                  </a:schemeClr>
                </a:solidFill>
                <a:uFillTx/>
                <a:latin typeface="Rift Soft" pitchFamily="50"/>
              </a:rPr>
              <a:t>Progress trackers</a:t>
            </a:r>
            <a:endParaRPr lang="en-GB" sz="4000" b="0" i="0" u="none" strike="noStrike" kern="1200" cap="none" spc="0" baseline="0" dirty="0">
              <a:solidFill>
                <a:schemeClr val="accent4">
                  <a:lumMod val="60000"/>
                  <a:lumOff val="40000"/>
                </a:schemeClr>
              </a:solidFill>
              <a:uFillTx/>
              <a:latin typeface="Rift Soft" pitchFamily="50"/>
            </a:endParaRPr>
          </a:p>
        </p:txBody>
      </p:sp>
      <p:sp>
        <p:nvSpPr>
          <p:cNvPr id="20" name="Rectangle 19">
            <a:extLst>
              <a:ext uri="{FF2B5EF4-FFF2-40B4-BE49-F238E27FC236}">
                <a16:creationId xmlns:a16="http://schemas.microsoft.com/office/drawing/2014/main" id="{AA3EDC6A-09F4-0C42-B709-4028AC040089}"/>
              </a:ext>
            </a:extLst>
          </p:cNvPr>
          <p:cNvSpPr/>
          <p:nvPr/>
        </p:nvSpPr>
        <p:spPr>
          <a:xfrm>
            <a:off x="0" y="6011056"/>
            <a:ext cx="12192000" cy="846944"/>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BBF13F9B-4E78-234F-83FE-21621AFC2BED}"/>
              </a:ext>
            </a:extLst>
          </p:cNvPr>
          <p:cNvPicPr>
            <a:picLocks noChangeAspect="1"/>
          </p:cNvPicPr>
          <p:nvPr/>
        </p:nvPicPr>
        <p:blipFill rotWithShape="1">
          <a:blip r:embed="rId4"/>
          <a:srcRect l="11603" t="58034" r="8697" b="11308"/>
          <a:stretch/>
        </p:blipFill>
        <p:spPr>
          <a:xfrm>
            <a:off x="6674716" y="4780043"/>
            <a:ext cx="5199185" cy="1237609"/>
          </a:xfrm>
          <a:prstGeom prst="rect">
            <a:avLst/>
          </a:prstGeom>
        </p:spPr>
      </p:pic>
      <p:pic>
        <p:nvPicPr>
          <p:cNvPr id="25" name="Picture 24">
            <a:extLst>
              <a:ext uri="{FF2B5EF4-FFF2-40B4-BE49-F238E27FC236}">
                <a16:creationId xmlns:a16="http://schemas.microsoft.com/office/drawing/2014/main" id="{B7DC0AE1-98D6-F149-A54D-F82E973CC052}"/>
              </a:ext>
            </a:extLst>
          </p:cNvPr>
          <p:cNvPicPr>
            <a:picLocks noChangeAspect="1"/>
          </p:cNvPicPr>
          <p:nvPr/>
        </p:nvPicPr>
        <p:blipFill rotWithShape="1">
          <a:blip r:embed="rId5"/>
          <a:srcRect l="44420" t="56264" b="10455"/>
          <a:stretch/>
        </p:blipFill>
        <p:spPr>
          <a:xfrm>
            <a:off x="6674717" y="3277081"/>
            <a:ext cx="5199184" cy="1435737"/>
          </a:xfrm>
          <a:prstGeom prst="rect">
            <a:avLst/>
          </a:prstGeom>
        </p:spPr>
      </p:pic>
      <p:pic>
        <p:nvPicPr>
          <p:cNvPr id="32" name="Picture 31">
            <a:extLst>
              <a:ext uri="{FF2B5EF4-FFF2-40B4-BE49-F238E27FC236}">
                <a16:creationId xmlns:a16="http://schemas.microsoft.com/office/drawing/2014/main" id="{5769CCEB-A078-3741-A985-46CA815B9FA8}"/>
              </a:ext>
            </a:extLst>
          </p:cNvPr>
          <p:cNvPicPr>
            <a:picLocks noChangeAspect="1"/>
          </p:cNvPicPr>
          <p:nvPr/>
        </p:nvPicPr>
        <p:blipFill rotWithShape="1">
          <a:blip r:embed="rId6"/>
          <a:srcRect t="14939" b="20435"/>
          <a:stretch/>
        </p:blipFill>
        <p:spPr>
          <a:xfrm>
            <a:off x="6663557" y="1294408"/>
            <a:ext cx="5213642" cy="1920519"/>
          </a:xfrm>
          <a:prstGeom prst="rect">
            <a:avLst/>
          </a:prstGeom>
        </p:spPr>
      </p:pic>
      <p:sp>
        <p:nvSpPr>
          <p:cNvPr id="5" name="Rectangle 4">
            <a:extLst>
              <a:ext uri="{FF2B5EF4-FFF2-40B4-BE49-F238E27FC236}">
                <a16:creationId xmlns:a16="http://schemas.microsoft.com/office/drawing/2014/main" id="{757BFDD2-178D-B241-911D-19904376BC15}"/>
              </a:ext>
            </a:extLst>
          </p:cNvPr>
          <p:cNvSpPr/>
          <p:nvPr/>
        </p:nvSpPr>
        <p:spPr>
          <a:xfrm>
            <a:off x="670189" y="6201803"/>
            <a:ext cx="10949180" cy="461665"/>
          </a:xfrm>
          <a:prstGeom prst="rect">
            <a:avLst/>
          </a:prstGeom>
        </p:spPr>
        <p:txBody>
          <a:bodyPr wrap="square">
            <a:spAutoFit/>
          </a:bodyPr>
          <a:lstStyle/>
          <a:p>
            <a:pPr lvl="0">
              <a:defRPr/>
            </a:pPr>
            <a:r>
              <a:rPr lang="en-GB" sz="1200" dirty="0">
                <a:solidFill>
                  <a:schemeClr val="tx2">
                    <a:lumMod val="75000"/>
                  </a:schemeClr>
                </a:solidFill>
              </a:rPr>
              <a:t>A few of the sites I’ve seen track your progress by using a simple percentage markers which I believe is a good idea to encourage users to keep working through their module. While my pattern concept does incorporate this idea of a progress tracker I think it would also be useful to use to track individual elements. </a:t>
            </a:r>
          </a:p>
        </p:txBody>
      </p:sp>
      <p:sp>
        <p:nvSpPr>
          <p:cNvPr id="22" name="Rectangle 21">
            <a:extLst>
              <a:ext uri="{FF2B5EF4-FFF2-40B4-BE49-F238E27FC236}">
                <a16:creationId xmlns:a16="http://schemas.microsoft.com/office/drawing/2014/main" id="{A43CF857-C48E-9144-888D-122820927E87}"/>
              </a:ext>
            </a:extLst>
          </p:cNvPr>
          <p:cNvSpPr/>
          <p:nvPr/>
        </p:nvSpPr>
        <p:spPr>
          <a:xfrm>
            <a:off x="10360152" y="1289230"/>
            <a:ext cx="1517767" cy="370130"/>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3924ECF-4D5D-5449-8729-0CF4554CE2CC}"/>
              </a:ext>
            </a:extLst>
          </p:cNvPr>
          <p:cNvSpPr txBox="1"/>
          <p:nvPr/>
        </p:nvSpPr>
        <p:spPr>
          <a:xfrm>
            <a:off x="10418442" y="1274240"/>
            <a:ext cx="2009118"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err="1">
                <a:solidFill>
                  <a:schemeClr val="tx2">
                    <a:lumMod val="50000"/>
                  </a:schemeClr>
                </a:solidFill>
                <a:uFillTx/>
                <a:latin typeface="Rift Soft" pitchFamily="50"/>
              </a:rPr>
              <a:t>codeacademy</a:t>
            </a:r>
            <a:endParaRPr lang="en-GB" sz="2000" b="0" i="0" u="none" strike="noStrike" kern="1200" cap="none" spc="0" baseline="0" dirty="0">
              <a:solidFill>
                <a:schemeClr val="tx2">
                  <a:lumMod val="50000"/>
                </a:schemeClr>
              </a:solidFill>
              <a:uFillTx/>
              <a:latin typeface="Rift Soft" pitchFamily="50"/>
            </a:endParaRPr>
          </a:p>
        </p:txBody>
      </p:sp>
      <p:sp>
        <p:nvSpPr>
          <p:cNvPr id="26" name="Rectangle 25">
            <a:extLst>
              <a:ext uri="{FF2B5EF4-FFF2-40B4-BE49-F238E27FC236}">
                <a16:creationId xmlns:a16="http://schemas.microsoft.com/office/drawing/2014/main" id="{32079B23-9FE0-D640-8BDC-726C5D7D103E}"/>
              </a:ext>
            </a:extLst>
          </p:cNvPr>
          <p:cNvSpPr/>
          <p:nvPr/>
        </p:nvSpPr>
        <p:spPr>
          <a:xfrm>
            <a:off x="5091694" y="1275488"/>
            <a:ext cx="1517767" cy="370130"/>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B42C8B44-0502-4940-A66B-0224826386B8}"/>
              </a:ext>
            </a:extLst>
          </p:cNvPr>
          <p:cNvSpPr txBox="1"/>
          <p:nvPr/>
        </p:nvSpPr>
        <p:spPr>
          <a:xfrm>
            <a:off x="5175036" y="1260498"/>
            <a:ext cx="1459477"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err="1">
                <a:solidFill>
                  <a:schemeClr val="tx2">
                    <a:lumMod val="50000"/>
                  </a:schemeClr>
                </a:solidFill>
                <a:uFillTx/>
                <a:latin typeface="Rift Soft" pitchFamily="50"/>
              </a:rPr>
              <a:t>futurelearn</a:t>
            </a:r>
            <a:endParaRPr lang="en-GB" sz="2000" b="0" i="0" u="none" strike="noStrike" kern="1200" cap="none" spc="0" baseline="0" dirty="0">
              <a:solidFill>
                <a:schemeClr val="tx2">
                  <a:lumMod val="50000"/>
                </a:schemeClr>
              </a:solidFill>
              <a:uFillTx/>
              <a:latin typeface="Rift Soft" pitchFamily="50"/>
            </a:endParaRPr>
          </a:p>
        </p:txBody>
      </p:sp>
    </p:spTree>
    <p:extLst>
      <p:ext uri="{BB962C8B-B14F-4D97-AF65-F5344CB8AC3E}">
        <p14:creationId xmlns:p14="http://schemas.microsoft.com/office/powerpoint/2010/main" val="959554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762EF04D-245A-E448-8C2F-3FFC62820FEB}"/>
              </a:ext>
            </a:extLst>
          </p:cNvPr>
          <p:cNvPicPr>
            <a:picLocks noChangeAspect="1"/>
          </p:cNvPicPr>
          <p:nvPr/>
        </p:nvPicPr>
        <p:blipFill rotWithShape="1">
          <a:blip r:embed="rId3"/>
          <a:srcRect l="23135"/>
          <a:stretch/>
        </p:blipFill>
        <p:spPr>
          <a:xfrm>
            <a:off x="309243" y="1299846"/>
            <a:ext cx="5622319" cy="4816855"/>
          </a:xfrm>
          <a:prstGeom prst="rect">
            <a:avLst/>
          </a:prstGeom>
        </p:spPr>
      </p:pic>
      <p:pic>
        <p:nvPicPr>
          <p:cNvPr id="25" name="Picture 24">
            <a:extLst>
              <a:ext uri="{FF2B5EF4-FFF2-40B4-BE49-F238E27FC236}">
                <a16:creationId xmlns:a16="http://schemas.microsoft.com/office/drawing/2014/main" id="{2500DD55-36F5-3340-8F3E-B3C017CE97EE}"/>
              </a:ext>
            </a:extLst>
          </p:cNvPr>
          <p:cNvPicPr>
            <a:picLocks noChangeAspect="1"/>
          </p:cNvPicPr>
          <p:nvPr/>
        </p:nvPicPr>
        <p:blipFill rotWithShape="1">
          <a:blip r:embed="rId4"/>
          <a:srcRect t="4295"/>
          <a:stretch/>
        </p:blipFill>
        <p:spPr>
          <a:xfrm>
            <a:off x="8984718" y="1316375"/>
            <a:ext cx="2871402" cy="4885499"/>
          </a:xfrm>
          <a:prstGeom prst="rect">
            <a:avLst/>
          </a:prstGeom>
        </p:spPr>
      </p:pic>
      <p:pic>
        <p:nvPicPr>
          <p:cNvPr id="26" name="Picture 25">
            <a:extLst>
              <a:ext uri="{FF2B5EF4-FFF2-40B4-BE49-F238E27FC236}">
                <a16:creationId xmlns:a16="http://schemas.microsoft.com/office/drawing/2014/main" id="{8783DED3-7D9A-C14D-AB2A-07E603867A98}"/>
              </a:ext>
            </a:extLst>
          </p:cNvPr>
          <p:cNvPicPr>
            <a:picLocks noChangeAspect="1"/>
          </p:cNvPicPr>
          <p:nvPr/>
        </p:nvPicPr>
        <p:blipFill>
          <a:blip r:embed="rId5"/>
          <a:stretch>
            <a:fillRect/>
          </a:stretch>
        </p:blipFill>
        <p:spPr>
          <a:xfrm>
            <a:off x="6081611" y="1316376"/>
            <a:ext cx="2740186" cy="4864235"/>
          </a:xfrm>
          <a:prstGeom prst="rect">
            <a:avLst/>
          </a:prstGeom>
        </p:spPr>
      </p:pic>
      <p:sp>
        <p:nvSpPr>
          <p:cNvPr id="20" name="Rectangle 19">
            <a:extLst>
              <a:ext uri="{FF2B5EF4-FFF2-40B4-BE49-F238E27FC236}">
                <a16:creationId xmlns:a16="http://schemas.microsoft.com/office/drawing/2014/main" id="{AA3EDC6A-09F4-0C42-B709-4028AC040089}"/>
              </a:ext>
            </a:extLst>
          </p:cNvPr>
          <p:cNvSpPr/>
          <p:nvPr/>
        </p:nvSpPr>
        <p:spPr>
          <a:xfrm>
            <a:off x="0" y="6011056"/>
            <a:ext cx="12192000" cy="846944"/>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57BFDD2-178D-B241-911D-19904376BC15}"/>
              </a:ext>
            </a:extLst>
          </p:cNvPr>
          <p:cNvSpPr/>
          <p:nvPr/>
        </p:nvSpPr>
        <p:spPr>
          <a:xfrm>
            <a:off x="844767" y="6111362"/>
            <a:ext cx="10949180" cy="646331"/>
          </a:xfrm>
          <a:prstGeom prst="rect">
            <a:avLst/>
          </a:prstGeom>
        </p:spPr>
        <p:txBody>
          <a:bodyPr wrap="square">
            <a:spAutoFit/>
          </a:bodyPr>
          <a:lstStyle/>
          <a:p>
            <a:pPr lvl="0">
              <a:defRPr/>
            </a:pPr>
            <a:r>
              <a:rPr lang="en-GB" sz="1200" dirty="0">
                <a:solidFill>
                  <a:schemeClr val="tx2">
                    <a:lumMod val="75000"/>
                  </a:schemeClr>
                </a:solidFill>
              </a:rPr>
              <a:t>Instagram have a feature were you can </a:t>
            </a:r>
            <a:r>
              <a:rPr lang="en-GB" sz="1200" b="1" dirty="0">
                <a:solidFill>
                  <a:schemeClr val="tx2">
                    <a:lumMod val="75000"/>
                  </a:schemeClr>
                </a:solidFill>
              </a:rPr>
              <a:t>save your favourite posts </a:t>
            </a:r>
            <a:r>
              <a:rPr lang="en-GB" sz="1200" dirty="0">
                <a:solidFill>
                  <a:schemeClr val="tx2">
                    <a:lumMod val="75000"/>
                  </a:schemeClr>
                </a:solidFill>
              </a:rPr>
              <a:t>so you can easily find them again in future. I want to include this bookmark feature so users can save the modules they like the sound of but don’t have the time to learn at the minute so instead of losing the module page they can save it to their profile section and review at another time. Duolingo has the feature allowing users that repeatedly return to the app to receive a </a:t>
            </a:r>
            <a:r>
              <a:rPr lang="en-GB" sz="1200" b="1" dirty="0">
                <a:solidFill>
                  <a:schemeClr val="tx2">
                    <a:lumMod val="75000"/>
                  </a:schemeClr>
                </a:solidFill>
              </a:rPr>
              <a:t>daily streak</a:t>
            </a:r>
            <a:r>
              <a:rPr lang="en-GB" sz="1200" dirty="0">
                <a:solidFill>
                  <a:schemeClr val="tx2">
                    <a:lumMod val="75000"/>
                  </a:schemeClr>
                </a:solidFill>
              </a:rPr>
              <a:t>, keeping count of every day they return to learn. </a:t>
            </a:r>
          </a:p>
        </p:txBody>
      </p:sp>
      <p:sp>
        <p:nvSpPr>
          <p:cNvPr id="33" name="Rectangle 32">
            <a:extLst>
              <a:ext uri="{FF2B5EF4-FFF2-40B4-BE49-F238E27FC236}">
                <a16:creationId xmlns:a16="http://schemas.microsoft.com/office/drawing/2014/main" id="{2AA1B545-FABA-494E-AD2B-E08C0C139983}"/>
              </a:ext>
            </a:extLst>
          </p:cNvPr>
          <p:cNvSpPr/>
          <p:nvPr/>
        </p:nvSpPr>
        <p:spPr>
          <a:xfrm>
            <a:off x="10326921" y="1320825"/>
            <a:ext cx="1517767" cy="370130"/>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B4BD125D-3940-AA47-812C-9C2DC4C37E1D}"/>
              </a:ext>
            </a:extLst>
          </p:cNvPr>
          <p:cNvSpPr txBox="1"/>
          <p:nvPr/>
        </p:nvSpPr>
        <p:spPr>
          <a:xfrm>
            <a:off x="10599210" y="1305835"/>
            <a:ext cx="1767126"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err="1">
                <a:solidFill>
                  <a:schemeClr val="tx2">
                    <a:lumMod val="50000"/>
                  </a:schemeClr>
                </a:solidFill>
                <a:uFillTx/>
                <a:latin typeface="Rift Soft" pitchFamily="50"/>
              </a:rPr>
              <a:t>duolingo</a:t>
            </a:r>
            <a:endParaRPr lang="en-GB" sz="2000" b="0" i="0" u="none" strike="noStrike" kern="1200" cap="none" spc="0" baseline="0" dirty="0">
              <a:solidFill>
                <a:schemeClr val="tx2">
                  <a:lumMod val="50000"/>
                </a:schemeClr>
              </a:solidFill>
              <a:uFillTx/>
              <a:latin typeface="Rift Soft" pitchFamily="50"/>
            </a:endParaRPr>
          </a:p>
        </p:txBody>
      </p:sp>
      <p:sp>
        <p:nvSpPr>
          <p:cNvPr id="35" name="Rectangle 34">
            <a:extLst>
              <a:ext uri="{FF2B5EF4-FFF2-40B4-BE49-F238E27FC236}">
                <a16:creationId xmlns:a16="http://schemas.microsoft.com/office/drawing/2014/main" id="{C51EEFB0-451A-8E44-BB22-49BB859872FC}"/>
              </a:ext>
            </a:extLst>
          </p:cNvPr>
          <p:cNvSpPr/>
          <p:nvPr/>
        </p:nvSpPr>
        <p:spPr>
          <a:xfrm>
            <a:off x="7305943" y="1320825"/>
            <a:ext cx="1517767" cy="370130"/>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EFE7B376-1654-8149-8402-D4FC176B8962}"/>
              </a:ext>
            </a:extLst>
          </p:cNvPr>
          <p:cNvSpPr txBox="1"/>
          <p:nvPr/>
        </p:nvSpPr>
        <p:spPr>
          <a:xfrm>
            <a:off x="7578232" y="1305835"/>
            <a:ext cx="1767126"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chemeClr val="tx2">
                    <a:lumMod val="50000"/>
                  </a:schemeClr>
                </a:solidFill>
                <a:uFillTx/>
                <a:latin typeface="Rift Soft" pitchFamily="50"/>
              </a:rPr>
              <a:t>snapchat</a:t>
            </a:r>
          </a:p>
        </p:txBody>
      </p:sp>
      <p:sp>
        <p:nvSpPr>
          <p:cNvPr id="39" name="Rectangle 38">
            <a:extLst>
              <a:ext uri="{FF2B5EF4-FFF2-40B4-BE49-F238E27FC236}">
                <a16:creationId xmlns:a16="http://schemas.microsoft.com/office/drawing/2014/main" id="{A728D480-E94A-9F4F-BA42-C273F0536BB5}"/>
              </a:ext>
            </a:extLst>
          </p:cNvPr>
          <p:cNvSpPr/>
          <p:nvPr/>
        </p:nvSpPr>
        <p:spPr>
          <a:xfrm>
            <a:off x="4413795" y="1304184"/>
            <a:ext cx="1517767" cy="370130"/>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746BAFF8-A207-D443-9C61-D20ACC91684D}"/>
              </a:ext>
            </a:extLst>
          </p:cNvPr>
          <p:cNvSpPr txBox="1"/>
          <p:nvPr/>
        </p:nvSpPr>
        <p:spPr>
          <a:xfrm>
            <a:off x="4588548" y="1289194"/>
            <a:ext cx="1767126"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chemeClr val="tx2">
                    <a:lumMod val="50000"/>
                  </a:schemeClr>
                </a:solidFill>
                <a:uFillTx/>
                <a:latin typeface="Rift Soft" pitchFamily="50"/>
              </a:rPr>
              <a:t>Instagra</a:t>
            </a:r>
            <a:r>
              <a:rPr lang="en-GB" sz="2000" dirty="0">
                <a:solidFill>
                  <a:schemeClr val="tx2">
                    <a:lumMod val="50000"/>
                  </a:schemeClr>
                </a:solidFill>
                <a:latin typeface="Rift Soft" pitchFamily="50"/>
              </a:rPr>
              <a:t>m</a:t>
            </a:r>
            <a:endParaRPr lang="en-GB" sz="2000" b="0" i="0" u="none" strike="noStrike" kern="1200" cap="none" spc="0" baseline="0" dirty="0">
              <a:solidFill>
                <a:schemeClr val="tx2">
                  <a:lumMod val="50000"/>
                </a:schemeClr>
              </a:solidFill>
              <a:uFillTx/>
              <a:latin typeface="Rift Soft" pitchFamily="50"/>
            </a:endParaRPr>
          </a:p>
        </p:txBody>
      </p:sp>
      <p:sp>
        <p:nvSpPr>
          <p:cNvPr id="41" name="TextBox 40">
            <a:extLst>
              <a:ext uri="{FF2B5EF4-FFF2-40B4-BE49-F238E27FC236}">
                <a16:creationId xmlns:a16="http://schemas.microsoft.com/office/drawing/2014/main" id="{25FF32BA-34DC-374A-A3A4-ABFE053C31D9}"/>
              </a:ext>
            </a:extLst>
          </p:cNvPr>
          <p:cNvSpPr txBox="1"/>
          <p:nvPr/>
        </p:nvSpPr>
        <p:spPr>
          <a:xfrm>
            <a:off x="211939" y="170457"/>
            <a:ext cx="4628012" cy="70788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chemeClr val="accent4">
                    <a:lumMod val="60000"/>
                    <a:lumOff val="40000"/>
                  </a:schemeClr>
                </a:solidFill>
                <a:uFillTx/>
                <a:latin typeface="Rift Soft" pitchFamily="50"/>
              </a:rPr>
              <a:t>Bookmarks and streaks</a:t>
            </a:r>
            <a:endParaRPr lang="en-GB" sz="4000" b="0" i="0" u="none" strike="noStrike" kern="1200" cap="none" spc="0" baseline="0" dirty="0">
              <a:solidFill>
                <a:schemeClr val="accent4">
                  <a:lumMod val="60000"/>
                  <a:lumOff val="40000"/>
                </a:schemeClr>
              </a:solidFill>
              <a:uFillTx/>
              <a:latin typeface="Rift Soft" pitchFamily="50"/>
            </a:endParaRPr>
          </a:p>
        </p:txBody>
      </p:sp>
    </p:spTree>
    <p:extLst>
      <p:ext uri="{BB962C8B-B14F-4D97-AF65-F5344CB8AC3E}">
        <p14:creationId xmlns:p14="http://schemas.microsoft.com/office/powerpoint/2010/main" val="253923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C1C7F80-45BA-9B41-BACD-CAC36B5FE4FE}"/>
              </a:ext>
            </a:extLst>
          </p:cNvPr>
          <p:cNvSpPr/>
          <p:nvPr/>
        </p:nvSpPr>
        <p:spPr>
          <a:xfrm>
            <a:off x="0" y="6011056"/>
            <a:ext cx="12192000" cy="846944"/>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507E448-E0B0-BE46-AF7D-C611C6D6D81C}"/>
              </a:ext>
            </a:extLst>
          </p:cNvPr>
          <p:cNvSpPr txBox="1"/>
          <p:nvPr/>
        </p:nvSpPr>
        <p:spPr>
          <a:xfrm>
            <a:off x="211939" y="170457"/>
            <a:ext cx="4653975" cy="70788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kern="0" dirty="0">
                <a:solidFill>
                  <a:schemeClr val="accent4">
                    <a:lumMod val="60000"/>
                    <a:lumOff val="40000"/>
                  </a:schemeClr>
                </a:solidFill>
                <a:latin typeface="Rift Soft" pitchFamily="50"/>
              </a:rPr>
              <a:t>Colour palette </a:t>
            </a:r>
            <a:endParaRPr lang="en-GB" sz="4000" b="0" i="0" u="none" strike="noStrike" kern="1200" cap="none" spc="0" baseline="0" dirty="0">
              <a:solidFill>
                <a:srgbClr val="FEDF4D"/>
              </a:solidFill>
              <a:uFillTx/>
              <a:latin typeface="Rift Soft" pitchFamily="50"/>
            </a:endParaRPr>
          </a:p>
        </p:txBody>
      </p:sp>
      <p:sp>
        <p:nvSpPr>
          <p:cNvPr id="4" name="Rectangle 3">
            <a:extLst>
              <a:ext uri="{FF2B5EF4-FFF2-40B4-BE49-F238E27FC236}">
                <a16:creationId xmlns:a16="http://schemas.microsoft.com/office/drawing/2014/main" id="{5C5D8B05-445A-2D45-B64C-92E4722153C9}"/>
              </a:ext>
            </a:extLst>
          </p:cNvPr>
          <p:cNvSpPr/>
          <p:nvPr/>
        </p:nvSpPr>
        <p:spPr>
          <a:xfrm>
            <a:off x="308611" y="1295432"/>
            <a:ext cx="2025469" cy="3996296"/>
          </a:xfrm>
          <a:prstGeom prst="rect">
            <a:avLst/>
          </a:prstGeom>
          <a:solidFill>
            <a:srgbClr val="FEDF4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C93141E-47A6-7D42-B111-5CC0DC8720C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30630" y="1300493"/>
            <a:ext cx="2505304" cy="3990108"/>
          </a:xfrm>
          <a:prstGeom prst="rect">
            <a:avLst/>
          </a:prstGeom>
        </p:spPr>
      </p:pic>
      <p:pic>
        <p:nvPicPr>
          <p:cNvPr id="8" name="Picture 7">
            <a:extLst>
              <a:ext uri="{FF2B5EF4-FFF2-40B4-BE49-F238E27FC236}">
                <a16:creationId xmlns:a16="http://schemas.microsoft.com/office/drawing/2014/main" id="{941414C3-CC1D-A341-A2C3-8C72F7327BF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82312" y="1300492"/>
            <a:ext cx="2022019" cy="3990107"/>
          </a:xfrm>
          <a:prstGeom prst="rect">
            <a:avLst/>
          </a:prstGeom>
        </p:spPr>
      </p:pic>
      <p:pic>
        <p:nvPicPr>
          <p:cNvPr id="9" name="Picture 8">
            <a:extLst>
              <a:ext uri="{FF2B5EF4-FFF2-40B4-BE49-F238E27FC236}">
                <a16:creationId xmlns:a16="http://schemas.microsoft.com/office/drawing/2014/main" id="{4376CE98-1D88-D245-A1F2-A0C4D85E19E2}"/>
              </a:ext>
            </a:extLst>
          </p:cNvPr>
          <p:cNvPicPr>
            <a:picLocks noChangeAspect="1"/>
          </p:cNvPicPr>
          <p:nvPr/>
        </p:nvPicPr>
        <p:blipFill>
          <a:blip r:embed="rId5"/>
          <a:stretch>
            <a:fillRect/>
          </a:stretch>
        </p:blipFill>
        <p:spPr>
          <a:xfrm>
            <a:off x="7076514" y="2287962"/>
            <a:ext cx="4456386" cy="2389656"/>
          </a:xfrm>
          <a:prstGeom prst="rect">
            <a:avLst/>
          </a:prstGeom>
        </p:spPr>
      </p:pic>
      <p:sp>
        <p:nvSpPr>
          <p:cNvPr id="2" name="Rectangle 1">
            <a:extLst>
              <a:ext uri="{FF2B5EF4-FFF2-40B4-BE49-F238E27FC236}">
                <a16:creationId xmlns:a16="http://schemas.microsoft.com/office/drawing/2014/main" id="{A5B03A10-CD49-0847-8797-99130F0B0598}"/>
              </a:ext>
            </a:extLst>
          </p:cNvPr>
          <p:cNvSpPr/>
          <p:nvPr/>
        </p:nvSpPr>
        <p:spPr>
          <a:xfrm>
            <a:off x="662059" y="6203695"/>
            <a:ext cx="10867882" cy="461665"/>
          </a:xfrm>
          <a:prstGeom prst="rect">
            <a:avLst/>
          </a:prstGeom>
        </p:spPr>
        <p:txBody>
          <a:bodyPr wrap="square">
            <a:spAutoFit/>
          </a:bodyPr>
          <a:lstStyle/>
          <a:p>
            <a:r>
              <a:rPr lang="en-US" sz="1200" dirty="0">
                <a:solidFill>
                  <a:schemeClr val="tx2">
                    <a:lumMod val="75000"/>
                  </a:schemeClr>
                </a:solidFill>
              </a:rPr>
              <a:t>Primary </a:t>
            </a:r>
            <a:r>
              <a:rPr lang="en-US" sz="1200" dirty="0" err="1">
                <a:solidFill>
                  <a:schemeClr val="tx2">
                    <a:lumMod val="75000"/>
                  </a:schemeClr>
                </a:solidFill>
              </a:rPr>
              <a:t>colour</a:t>
            </a:r>
            <a:r>
              <a:rPr lang="en-US" sz="1200" dirty="0">
                <a:solidFill>
                  <a:schemeClr val="tx2">
                    <a:lumMod val="75000"/>
                  </a:schemeClr>
                </a:solidFill>
              </a:rPr>
              <a:t> palette is made up of yellow and tones of grey layout of my prototype designs, keeping it simplistic. As well as the 6 different </a:t>
            </a:r>
            <a:r>
              <a:rPr lang="en-US" sz="1200" dirty="0" err="1">
                <a:solidFill>
                  <a:schemeClr val="tx2">
                    <a:lumMod val="75000"/>
                  </a:schemeClr>
                </a:solidFill>
              </a:rPr>
              <a:t>colours</a:t>
            </a:r>
            <a:r>
              <a:rPr lang="en-US" sz="1200" dirty="0">
                <a:solidFill>
                  <a:schemeClr val="tx2">
                    <a:lumMod val="75000"/>
                  </a:schemeClr>
                </a:solidFill>
              </a:rPr>
              <a:t> shown to the right which are used to differentiate the different module categories.</a:t>
            </a:r>
          </a:p>
        </p:txBody>
      </p:sp>
    </p:spTree>
    <p:extLst>
      <p:ext uri="{BB962C8B-B14F-4D97-AF65-F5344CB8AC3E}">
        <p14:creationId xmlns:p14="http://schemas.microsoft.com/office/powerpoint/2010/main" val="2128816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B4D5C9-B8F1-B64A-B509-4B0F76C955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2734" y="1270019"/>
            <a:ext cx="7072459" cy="4195013"/>
          </a:xfrm>
          <a:prstGeom prst="rect">
            <a:avLst/>
          </a:prstGeom>
        </p:spPr>
      </p:pic>
      <p:sp>
        <p:nvSpPr>
          <p:cNvPr id="5" name="TextBox 6">
            <a:extLst>
              <a:ext uri="{FF2B5EF4-FFF2-40B4-BE49-F238E27FC236}">
                <a16:creationId xmlns:a16="http://schemas.microsoft.com/office/drawing/2014/main" id="{EACD53A6-A26F-A340-8261-5622284D2DE8}"/>
              </a:ext>
            </a:extLst>
          </p:cNvPr>
          <p:cNvSpPr txBox="1"/>
          <p:nvPr/>
        </p:nvSpPr>
        <p:spPr>
          <a:xfrm>
            <a:off x="211939" y="170457"/>
            <a:ext cx="3747025" cy="707882"/>
          </a:xfrm>
          <a:prstGeom prst="rect">
            <a:avLst/>
          </a:prstGeom>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chemeClr val="accent4">
                    <a:lumMod val="60000"/>
                    <a:lumOff val="40000"/>
                  </a:schemeClr>
                </a:solidFill>
                <a:uFillTx/>
                <a:latin typeface="Rift Soft" pitchFamily="50"/>
              </a:rPr>
              <a:t>brand</a:t>
            </a:r>
            <a:endParaRPr lang="en-GB" sz="4000" b="0" i="0" u="none" strike="noStrike" kern="1200" cap="none" spc="0" baseline="0" dirty="0">
              <a:solidFill>
                <a:schemeClr val="accent4">
                  <a:lumMod val="60000"/>
                  <a:lumOff val="40000"/>
                </a:schemeClr>
              </a:solidFill>
              <a:uFillTx/>
              <a:latin typeface="Rift Soft" pitchFamily="50"/>
            </a:endParaRPr>
          </a:p>
        </p:txBody>
      </p:sp>
      <p:pic>
        <p:nvPicPr>
          <p:cNvPr id="4" name="Picture 3">
            <a:extLst>
              <a:ext uri="{FF2B5EF4-FFF2-40B4-BE49-F238E27FC236}">
                <a16:creationId xmlns:a16="http://schemas.microsoft.com/office/drawing/2014/main" id="{67D87766-AAB8-C645-BA6D-8835991E71D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830082" y="11920"/>
            <a:ext cx="4361918" cy="6011055"/>
          </a:xfrm>
          <a:prstGeom prst="rect">
            <a:avLst/>
          </a:prstGeom>
        </p:spPr>
      </p:pic>
      <p:sp>
        <p:nvSpPr>
          <p:cNvPr id="8" name="Rectangle 7">
            <a:extLst>
              <a:ext uri="{FF2B5EF4-FFF2-40B4-BE49-F238E27FC236}">
                <a16:creationId xmlns:a16="http://schemas.microsoft.com/office/drawing/2014/main" id="{366DD5F8-4AA5-E046-8340-E2E12E83F8D8}"/>
              </a:ext>
            </a:extLst>
          </p:cNvPr>
          <p:cNvSpPr/>
          <p:nvPr/>
        </p:nvSpPr>
        <p:spPr>
          <a:xfrm>
            <a:off x="0" y="6011056"/>
            <a:ext cx="12192000" cy="846944"/>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EA63449-632E-764F-8073-E7FD84315148}"/>
              </a:ext>
            </a:extLst>
          </p:cNvPr>
          <p:cNvSpPr txBox="1"/>
          <p:nvPr/>
        </p:nvSpPr>
        <p:spPr>
          <a:xfrm>
            <a:off x="667458" y="6113755"/>
            <a:ext cx="10611627" cy="830997"/>
          </a:xfrm>
          <a:prstGeom prst="rect">
            <a:avLst/>
          </a:prstGeom>
          <a:noFill/>
        </p:spPr>
        <p:txBody>
          <a:bodyPr wrap="square" rtlCol="0">
            <a:spAutoFit/>
          </a:bodyPr>
          <a:lstStyle/>
          <a:p>
            <a:pPr lvl="0">
              <a:defRPr sz="1800" b="0" i="0" u="none" strike="noStrike" kern="0" cap="none" spc="0" baseline="0">
                <a:solidFill>
                  <a:srgbClr val="000000"/>
                </a:solidFill>
                <a:uFillTx/>
              </a:defRPr>
            </a:pPr>
            <a:r>
              <a:rPr lang="en-GB" sz="1200" dirty="0" err="1">
                <a:solidFill>
                  <a:schemeClr val="tx2">
                    <a:lumMod val="75000"/>
                  </a:schemeClr>
                </a:solidFill>
              </a:rPr>
              <a:t>UXpert</a:t>
            </a:r>
            <a:r>
              <a:rPr lang="en-GB" sz="1200" dirty="0">
                <a:solidFill>
                  <a:schemeClr val="tx2">
                    <a:lumMod val="75000"/>
                  </a:schemeClr>
                </a:solidFill>
              </a:rPr>
              <a:t> combines UX design and expert. In terms of a logo, I originally sketched and digitalised the light bulb representing fresh ideas that wears a graduation hat which represents the educational aspect. However as I developed my ideas, I came up with a pattern concept and felt this represented my brand better. Yellow is my primary colour which in education represents </a:t>
            </a:r>
            <a:r>
              <a:rPr lang="en-GB" sz="1200" i="1" dirty="0">
                <a:solidFill>
                  <a:schemeClr val="tx2">
                    <a:lumMod val="75000"/>
                  </a:schemeClr>
                </a:solidFill>
              </a:rPr>
              <a:t>‘languages and other creative pursuits’ </a:t>
            </a:r>
            <a:r>
              <a:rPr lang="en-GB" sz="1200" dirty="0">
                <a:solidFill>
                  <a:schemeClr val="tx2">
                    <a:lumMod val="75000"/>
                  </a:schemeClr>
                </a:solidFill>
              </a:rPr>
              <a:t>such as arts which is were design would fall as an overall topic and therefore very relevant. </a:t>
            </a:r>
            <a:endParaRPr lang="en-US" sz="1200" dirty="0">
              <a:solidFill>
                <a:schemeClr val="tx2">
                  <a:lumMod val="75000"/>
                </a:schemeClr>
              </a:solidFill>
            </a:endParaRPr>
          </a:p>
          <a:p>
            <a:pPr lvl="0">
              <a:defRPr sz="1800" b="0" i="0" u="none" strike="noStrike" kern="0" cap="none" spc="0" baseline="0">
                <a:solidFill>
                  <a:srgbClr val="000000"/>
                </a:solidFill>
                <a:uFillTx/>
              </a:defRPr>
            </a:pPr>
            <a:r>
              <a:rPr lang="en-GB" sz="1200" dirty="0">
                <a:solidFill>
                  <a:schemeClr val="tx2">
                    <a:lumMod val="75000"/>
                  </a:schemeClr>
                </a:solidFill>
              </a:rPr>
              <a:t> </a:t>
            </a:r>
            <a:endParaRPr lang="en-US" dirty="0">
              <a:solidFill>
                <a:schemeClr val="tx2">
                  <a:lumMod val="75000"/>
                </a:schemeClr>
              </a:solidFill>
            </a:endParaRPr>
          </a:p>
        </p:txBody>
      </p:sp>
    </p:spTree>
    <p:extLst>
      <p:ext uri="{BB962C8B-B14F-4D97-AF65-F5344CB8AC3E}">
        <p14:creationId xmlns:p14="http://schemas.microsoft.com/office/powerpoint/2010/main" val="29410661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11B764A-BCEB-E848-B700-089F6E03E27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6267" y="1052466"/>
            <a:ext cx="11734800" cy="4719021"/>
          </a:xfrm>
          <a:prstGeom prst="rect">
            <a:avLst/>
          </a:prstGeom>
        </p:spPr>
      </p:pic>
      <p:sp>
        <p:nvSpPr>
          <p:cNvPr id="3" name="TextBox 6">
            <a:extLst>
              <a:ext uri="{FF2B5EF4-FFF2-40B4-BE49-F238E27FC236}">
                <a16:creationId xmlns:a16="http://schemas.microsoft.com/office/drawing/2014/main" id="{0B866A91-8681-7544-B21D-1B9FD77F6D7E}"/>
              </a:ext>
            </a:extLst>
          </p:cNvPr>
          <p:cNvSpPr txBox="1"/>
          <p:nvPr/>
        </p:nvSpPr>
        <p:spPr>
          <a:xfrm>
            <a:off x="211939" y="170457"/>
            <a:ext cx="3747025"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chemeClr val="accent4">
                    <a:lumMod val="60000"/>
                    <a:lumOff val="40000"/>
                  </a:schemeClr>
                </a:solidFill>
                <a:uFillTx/>
                <a:latin typeface="Rift Soft" pitchFamily="50"/>
              </a:rPr>
              <a:t>Final branding</a:t>
            </a:r>
            <a:endParaRPr lang="en-GB" sz="4000" b="0" i="0" u="none" strike="noStrike" kern="1200" cap="none" spc="0" baseline="0" dirty="0">
              <a:solidFill>
                <a:schemeClr val="accent4">
                  <a:lumMod val="60000"/>
                  <a:lumOff val="40000"/>
                </a:schemeClr>
              </a:solidFill>
              <a:uFillTx/>
              <a:latin typeface="Rift Soft" pitchFamily="50"/>
            </a:endParaRPr>
          </a:p>
        </p:txBody>
      </p:sp>
    </p:spTree>
    <p:extLst>
      <p:ext uri="{BB962C8B-B14F-4D97-AF65-F5344CB8AC3E}">
        <p14:creationId xmlns:p14="http://schemas.microsoft.com/office/powerpoint/2010/main" val="27170260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91E1DE7-D283-BE44-8EB4-8866B397C76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759" y="2069494"/>
            <a:ext cx="4791229" cy="1919951"/>
          </a:xfrm>
          <a:prstGeom prst="rect">
            <a:avLst/>
          </a:prstGeom>
        </p:spPr>
      </p:pic>
      <p:pic>
        <p:nvPicPr>
          <p:cNvPr id="22" name="Picture 15">
            <a:extLst>
              <a:ext uri="{FF2B5EF4-FFF2-40B4-BE49-F238E27FC236}">
                <a16:creationId xmlns:a16="http://schemas.microsoft.com/office/drawing/2014/main" id="{07562BE2-DCC4-FA4E-8FF6-B0ADE7C2B7B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852999" y="3672453"/>
            <a:ext cx="2312766" cy="2864852"/>
          </a:xfrm>
          <a:prstGeom prst="rect">
            <a:avLst/>
          </a:prstGeom>
          <a:noFill/>
          <a:ln cap="flat">
            <a:noFill/>
          </a:ln>
        </p:spPr>
      </p:pic>
      <p:pic>
        <p:nvPicPr>
          <p:cNvPr id="16" name="Picture 15">
            <a:extLst>
              <a:ext uri="{FF2B5EF4-FFF2-40B4-BE49-F238E27FC236}">
                <a16:creationId xmlns:a16="http://schemas.microsoft.com/office/drawing/2014/main" id="{191C19DF-D56C-C841-A804-7A4A890E030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595757" y="-13021"/>
            <a:ext cx="1677851" cy="1584435"/>
          </a:xfrm>
          <a:prstGeom prst="rect">
            <a:avLst/>
          </a:prstGeom>
        </p:spPr>
      </p:pic>
      <p:pic>
        <p:nvPicPr>
          <p:cNvPr id="15" name="Picture 14">
            <a:extLst>
              <a:ext uri="{FF2B5EF4-FFF2-40B4-BE49-F238E27FC236}">
                <a16:creationId xmlns:a16="http://schemas.microsoft.com/office/drawing/2014/main" id="{D5284A29-B220-8C4A-813C-38E4BE4BC97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985229" y="3584585"/>
            <a:ext cx="2206769" cy="3275063"/>
          </a:xfrm>
          <a:prstGeom prst="rect">
            <a:avLst/>
          </a:prstGeom>
        </p:spPr>
      </p:pic>
      <p:pic>
        <p:nvPicPr>
          <p:cNvPr id="11" name="Picture 10">
            <a:extLst>
              <a:ext uri="{FF2B5EF4-FFF2-40B4-BE49-F238E27FC236}">
                <a16:creationId xmlns:a16="http://schemas.microsoft.com/office/drawing/2014/main" id="{405CB0A7-977D-974F-B98F-CD20B1E29C0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456" y="926774"/>
            <a:ext cx="4824532" cy="1217500"/>
          </a:xfrm>
          <a:prstGeom prst="rect">
            <a:avLst/>
          </a:prstGeom>
        </p:spPr>
      </p:pic>
      <p:pic>
        <p:nvPicPr>
          <p:cNvPr id="13" name="Picture 12">
            <a:extLst>
              <a:ext uri="{FF2B5EF4-FFF2-40B4-BE49-F238E27FC236}">
                <a16:creationId xmlns:a16="http://schemas.microsoft.com/office/drawing/2014/main" id="{CE70804D-F2B2-604E-99FB-FAC00432842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752974" y="3381588"/>
            <a:ext cx="4439026" cy="593817"/>
          </a:xfrm>
          <a:prstGeom prst="rect">
            <a:avLst/>
          </a:prstGeom>
        </p:spPr>
      </p:pic>
      <p:pic>
        <p:nvPicPr>
          <p:cNvPr id="17" name="Picture 16">
            <a:extLst>
              <a:ext uri="{FF2B5EF4-FFF2-40B4-BE49-F238E27FC236}">
                <a16:creationId xmlns:a16="http://schemas.microsoft.com/office/drawing/2014/main" id="{A3350A7B-4CDF-4240-8393-3A0E25211FCB}"/>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761575" y="1132619"/>
            <a:ext cx="4447309" cy="1552409"/>
          </a:xfrm>
          <a:prstGeom prst="rect">
            <a:avLst/>
          </a:prstGeom>
        </p:spPr>
      </p:pic>
      <p:pic>
        <p:nvPicPr>
          <p:cNvPr id="19" name="Picture 18">
            <a:extLst>
              <a:ext uri="{FF2B5EF4-FFF2-40B4-BE49-F238E27FC236}">
                <a16:creationId xmlns:a16="http://schemas.microsoft.com/office/drawing/2014/main" id="{565AA1DB-E487-ED42-B9B2-AD0E751B4B9B}"/>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853000" y="5076"/>
            <a:ext cx="4339000" cy="1192742"/>
          </a:xfrm>
          <a:prstGeom prst="rect">
            <a:avLst/>
          </a:prstGeom>
        </p:spPr>
      </p:pic>
      <p:pic>
        <p:nvPicPr>
          <p:cNvPr id="21" name="Picture 20">
            <a:extLst>
              <a:ext uri="{FF2B5EF4-FFF2-40B4-BE49-F238E27FC236}">
                <a16:creationId xmlns:a16="http://schemas.microsoft.com/office/drawing/2014/main" id="{5506D2E0-E517-AE46-BF65-ACD93612A5A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6175149" y="-5377"/>
            <a:ext cx="1677852" cy="1584436"/>
          </a:xfrm>
          <a:prstGeom prst="rect">
            <a:avLst/>
          </a:prstGeom>
        </p:spPr>
      </p:pic>
      <p:pic>
        <p:nvPicPr>
          <p:cNvPr id="24" name="Picture 23">
            <a:extLst>
              <a:ext uri="{FF2B5EF4-FFF2-40B4-BE49-F238E27FC236}">
                <a16:creationId xmlns:a16="http://schemas.microsoft.com/office/drawing/2014/main" id="{0D4E76FB-1831-7447-9670-7913F5ED8D86}"/>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7852999" y="2611432"/>
            <a:ext cx="4339000" cy="732707"/>
          </a:xfrm>
          <a:prstGeom prst="rect">
            <a:avLst/>
          </a:prstGeom>
        </p:spPr>
      </p:pic>
      <p:sp>
        <p:nvSpPr>
          <p:cNvPr id="25" name="TextBox 24">
            <a:extLst>
              <a:ext uri="{FF2B5EF4-FFF2-40B4-BE49-F238E27FC236}">
                <a16:creationId xmlns:a16="http://schemas.microsoft.com/office/drawing/2014/main" id="{F09CBC5A-AE95-B94A-9738-3935BA077351}"/>
              </a:ext>
            </a:extLst>
          </p:cNvPr>
          <p:cNvSpPr txBox="1"/>
          <p:nvPr/>
        </p:nvSpPr>
        <p:spPr>
          <a:xfrm>
            <a:off x="223403" y="186230"/>
            <a:ext cx="4653975" cy="70788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kern="0" dirty="0">
                <a:solidFill>
                  <a:schemeClr val="accent4">
                    <a:lumMod val="60000"/>
                    <a:lumOff val="40000"/>
                  </a:schemeClr>
                </a:solidFill>
                <a:latin typeface="Rift Soft" pitchFamily="50"/>
              </a:rPr>
              <a:t>Visual Aesthetics</a:t>
            </a:r>
            <a:endParaRPr lang="en-GB" sz="4000" b="0" i="0" u="none" strike="noStrike" kern="1200" cap="none" spc="0" baseline="0" dirty="0">
              <a:solidFill>
                <a:srgbClr val="FEDF4D"/>
              </a:solidFill>
              <a:uFillTx/>
              <a:latin typeface="Rift Soft" pitchFamily="50"/>
            </a:endParaRPr>
          </a:p>
        </p:txBody>
      </p:sp>
      <p:pic>
        <p:nvPicPr>
          <p:cNvPr id="2" name="Picture 1">
            <a:extLst>
              <a:ext uri="{FF2B5EF4-FFF2-40B4-BE49-F238E27FC236}">
                <a16:creationId xmlns:a16="http://schemas.microsoft.com/office/drawing/2014/main" id="{0FFD85BE-B7A2-984A-9688-578FB2687410}"/>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98749" y="4013512"/>
            <a:ext cx="4732239" cy="2734183"/>
          </a:xfrm>
          <a:prstGeom prst="rect">
            <a:avLst/>
          </a:prstGeom>
        </p:spPr>
      </p:pic>
      <p:pic>
        <p:nvPicPr>
          <p:cNvPr id="3" name="Picture 2">
            <a:extLst>
              <a:ext uri="{FF2B5EF4-FFF2-40B4-BE49-F238E27FC236}">
                <a16:creationId xmlns:a16="http://schemas.microsoft.com/office/drawing/2014/main" id="{E91DB5A2-93E0-C44C-BDCE-286679803057}"/>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4806925" y="1507216"/>
            <a:ext cx="1494761" cy="2864852"/>
          </a:xfrm>
          <a:prstGeom prst="rect">
            <a:avLst/>
          </a:prstGeom>
        </p:spPr>
      </p:pic>
      <p:pic>
        <p:nvPicPr>
          <p:cNvPr id="8" name="Picture 7">
            <a:extLst>
              <a:ext uri="{FF2B5EF4-FFF2-40B4-BE49-F238E27FC236}">
                <a16:creationId xmlns:a16="http://schemas.microsoft.com/office/drawing/2014/main" id="{E8433B95-12A8-F64A-9BB0-773966E7BC04}"/>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6398343" y="1507217"/>
            <a:ext cx="1403337" cy="2896558"/>
          </a:xfrm>
          <a:prstGeom prst="rect">
            <a:avLst/>
          </a:prstGeom>
        </p:spPr>
      </p:pic>
      <p:pic>
        <p:nvPicPr>
          <p:cNvPr id="10" name="Picture 9">
            <a:extLst>
              <a:ext uri="{FF2B5EF4-FFF2-40B4-BE49-F238E27FC236}">
                <a16:creationId xmlns:a16="http://schemas.microsoft.com/office/drawing/2014/main" id="{CF91B2DF-03F7-DA42-B60A-45D97C324881}"/>
              </a:ext>
            </a:extLst>
          </p:cNvPr>
          <p:cNvPicPr>
            <a:picLocks noChangeAspect="1"/>
          </p:cNvPicPr>
          <p:nvPr/>
        </p:nvPicPr>
        <p:blipFill rotWithShape="1">
          <a:blip r:embed="rId15" cstate="email">
            <a:extLst>
              <a:ext uri="{28A0092B-C50C-407E-A947-70E740481C1C}">
                <a14:useLocalDpi xmlns:a14="http://schemas.microsoft.com/office/drawing/2010/main"/>
              </a:ext>
            </a:extLst>
          </a:blip>
          <a:srcRect t="8268" b="1"/>
          <a:stretch/>
        </p:blipFill>
        <p:spPr>
          <a:xfrm>
            <a:off x="4806926" y="4441369"/>
            <a:ext cx="2946240" cy="2104284"/>
          </a:xfrm>
          <a:prstGeom prst="rect">
            <a:avLst/>
          </a:prstGeom>
        </p:spPr>
      </p:pic>
      <p:sp>
        <p:nvSpPr>
          <p:cNvPr id="18" name="Rectangle 17">
            <a:extLst>
              <a:ext uri="{FF2B5EF4-FFF2-40B4-BE49-F238E27FC236}">
                <a16:creationId xmlns:a16="http://schemas.microsoft.com/office/drawing/2014/main" id="{83FD8415-9C43-5941-9214-D75A65758D87}"/>
              </a:ext>
            </a:extLst>
          </p:cNvPr>
          <p:cNvSpPr/>
          <p:nvPr/>
        </p:nvSpPr>
        <p:spPr>
          <a:xfrm>
            <a:off x="0" y="6011056"/>
            <a:ext cx="12192000" cy="846944"/>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69EAAD8-36AC-0B43-AE71-1BCAA27FE6B3}"/>
              </a:ext>
            </a:extLst>
          </p:cNvPr>
          <p:cNvSpPr txBox="1"/>
          <p:nvPr/>
        </p:nvSpPr>
        <p:spPr>
          <a:xfrm>
            <a:off x="667458" y="6206304"/>
            <a:ext cx="10611627" cy="461665"/>
          </a:xfrm>
          <a:prstGeom prst="rect">
            <a:avLst/>
          </a:prstGeom>
          <a:noFill/>
        </p:spPr>
        <p:txBody>
          <a:bodyPr wrap="square" rtlCol="0">
            <a:spAutoFit/>
          </a:bodyPr>
          <a:lstStyle/>
          <a:p>
            <a:pPr lvl="0">
              <a:defRPr sz="1800" b="0" i="0" u="none" strike="noStrike" kern="0" cap="none" spc="0" baseline="0">
                <a:solidFill>
                  <a:srgbClr val="000000"/>
                </a:solidFill>
                <a:uFillTx/>
              </a:defRPr>
            </a:pPr>
            <a:r>
              <a:rPr lang="en-GB" sz="1200" dirty="0">
                <a:solidFill>
                  <a:schemeClr val="tx2">
                    <a:lumMod val="75000"/>
                  </a:schemeClr>
                </a:solidFill>
              </a:rPr>
              <a:t>Collecting a few pieces of visual inspiration from different online learning platforms as well as the likes of </a:t>
            </a:r>
            <a:r>
              <a:rPr lang="en-GB" sz="1200" dirty="0" err="1">
                <a:solidFill>
                  <a:schemeClr val="tx2">
                    <a:lumMod val="75000"/>
                  </a:schemeClr>
                </a:solidFill>
              </a:rPr>
              <a:t>Dribbble</a:t>
            </a:r>
            <a:r>
              <a:rPr lang="en-GB" sz="1200" dirty="0">
                <a:solidFill>
                  <a:schemeClr val="tx2">
                    <a:lumMod val="75000"/>
                  </a:schemeClr>
                </a:solidFill>
              </a:rPr>
              <a:t> and other social media platforms. Gathering inspiration for illustrations, navigation bars, iconography, charts and progress trackers.</a:t>
            </a:r>
            <a:endParaRPr lang="en-US" dirty="0">
              <a:solidFill>
                <a:schemeClr val="tx2">
                  <a:lumMod val="75000"/>
                </a:schemeClr>
              </a:solidFill>
            </a:endParaRPr>
          </a:p>
        </p:txBody>
      </p:sp>
    </p:spTree>
    <p:extLst>
      <p:ext uri="{BB962C8B-B14F-4D97-AF65-F5344CB8AC3E}">
        <p14:creationId xmlns:p14="http://schemas.microsoft.com/office/powerpoint/2010/main" val="25200261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5" name="TextBox 6">
            <a:extLst>
              <a:ext uri="{FF2B5EF4-FFF2-40B4-BE49-F238E27FC236}">
                <a16:creationId xmlns:a16="http://schemas.microsoft.com/office/drawing/2014/main" id="{48A55C69-A7C1-8645-B5EF-99B831DD8424}"/>
              </a:ext>
            </a:extLst>
          </p:cNvPr>
          <p:cNvSpPr txBox="1"/>
          <p:nvPr/>
        </p:nvSpPr>
        <p:spPr>
          <a:xfrm>
            <a:off x="211939" y="170457"/>
            <a:ext cx="3747025"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chemeClr val="accent4">
                    <a:lumMod val="60000"/>
                    <a:lumOff val="40000"/>
                  </a:schemeClr>
                </a:solidFill>
                <a:uFillTx/>
                <a:latin typeface="Rift Soft" pitchFamily="50"/>
              </a:rPr>
              <a:t>Ixd303 BRIEF</a:t>
            </a:r>
            <a:endParaRPr lang="en-GB" sz="4000" b="0" i="0" u="none" strike="noStrike" kern="1200" cap="none" spc="0" baseline="0" dirty="0">
              <a:solidFill>
                <a:schemeClr val="accent4">
                  <a:lumMod val="60000"/>
                  <a:lumOff val="40000"/>
                </a:schemeClr>
              </a:solidFill>
              <a:uFillTx/>
              <a:latin typeface="Rift Soft" pitchFamily="50"/>
            </a:endParaRPr>
          </a:p>
        </p:txBody>
      </p:sp>
      <p:sp>
        <p:nvSpPr>
          <p:cNvPr id="6" name="Rectangle 5">
            <a:extLst>
              <a:ext uri="{FF2B5EF4-FFF2-40B4-BE49-F238E27FC236}">
                <a16:creationId xmlns:a16="http://schemas.microsoft.com/office/drawing/2014/main" id="{99F19F4E-504B-D048-BEF2-86C3E68959C0}"/>
              </a:ext>
            </a:extLst>
          </p:cNvPr>
          <p:cNvSpPr/>
          <p:nvPr/>
        </p:nvSpPr>
        <p:spPr>
          <a:xfrm>
            <a:off x="1927485" y="2521059"/>
            <a:ext cx="8337030" cy="1815882"/>
          </a:xfrm>
          <a:prstGeom prst="rect">
            <a:avLst/>
          </a:prstGeom>
        </p:spPr>
        <p:txBody>
          <a:bodyPr wrap="square">
            <a:spAutoFit/>
          </a:bodyPr>
          <a:lstStyle/>
          <a:p>
            <a:pPr lvl="0" algn="ctr">
              <a:defRPr/>
            </a:pPr>
            <a:r>
              <a:rPr lang="en-GB" sz="2800" dirty="0">
                <a:solidFill>
                  <a:schemeClr val="bg2"/>
                </a:solidFill>
              </a:rPr>
              <a:t>The brief for this module is to ideate and design an online learning platform to teach people about UX design. Examining the current educative landscape and building on what could be the </a:t>
            </a:r>
            <a:r>
              <a:rPr lang="en-GB" sz="2800" dirty="0" err="1">
                <a:solidFill>
                  <a:schemeClr val="bg2"/>
                </a:solidFill>
              </a:rPr>
              <a:t>Monzo</a:t>
            </a:r>
            <a:r>
              <a:rPr lang="en-GB" sz="2800" dirty="0">
                <a:solidFill>
                  <a:schemeClr val="bg2"/>
                </a:solidFill>
              </a:rPr>
              <a:t> of UX education.</a:t>
            </a:r>
          </a:p>
        </p:txBody>
      </p:sp>
    </p:spTree>
    <p:extLst>
      <p:ext uri="{BB962C8B-B14F-4D97-AF65-F5344CB8AC3E}">
        <p14:creationId xmlns:p14="http://schemas.microsoft.com/office/powerpoint/2010/main" val="689918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23D7B2-F784-3D4F-91B8-33FC3A0FE93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690089" y="3004410"/>
            <a:ext cx="3184144" cy="695695"/>
          </a:xfrm>
          <a:prstGeom prst="rect">
            <a:avLst/>
          </a:prstGeom>
        </p:spPr>
      </p:pic>
      <p:pic>
        <p:nvPicPr>
          <p:cNvPr id="7" name="Picture 6">
            <a:extLst>
              <a:ext uri="{FF2B5EF4-FFF2-40B4-BE49-F238E27FC236}">
                <a16:creationId xmlns:a16="http://schemas.microsoft.com/office/drawing/2014/main" id="{CE956AEE-7500-F448-8525-5AB658495D6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011"/>
          <a:stretch/>
        </p:blipFill>
        <p:spPr>
          <a:xfrm>
            <a:off x="290287" y="1121663"/>
            <a:ext cx="2042745" cy="5749683"/>
          </a:xfrm>
          <a:prstGeom prst="rect">
            <a:avLst/>
          </a:prstGeom>
        </p:spPr>
      </p:pic>
      <p:pic>
        <p:nvPicPr>
          <p:cNvPr id="10" name="Picture 9">
            <a:extLst>
              <a:ext uri="{FF2B5EF4-FFF2-40B4-BE49-F238E27FC236}">
                <a16:creationId xmlns:a16="http://schemas.microsoft.com/office/drawing/2014/main" id="{EC5649EE-AA63-1C4B-A41D-1CAFD4C571A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771574" y="1005928"/>
            <a:ext cx="3098800" cy="1866900"/>
          </a:xfrm>
          <a:prstGeom prst="rect">
            <a:avLst/>
          </a:prstGeom>
        </p:spPr>
      </p:pic>
      <p:pic>
        <p:nvPicPr>
          <p:cNvPr id="13" name="Picture 12">
            <a:extLst>
              <a:ext uri="{FF2B5EF4-FFF2-40B4-BE49-F238E27FC236}">
                <a16:creationId xmlns:a16="http://schemas.microsoft.com/office/drawing/2014/main" id="{5C9022B7-71C2-A242-99B6-7BAABA0AF9E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99522" y="1163331"/>
            <a:ext cx="2507964" cy="2526474"/>
          </a:xfrm>
          <a:prstGeom prst="rect">
            <a:avLst/>
          </a:prstGeom>
        </p:spPr>
      </p:pic>
      <p:pic>
        <p:nvPicPr>
          <p:cNvPr id="14" name="Picture 13">
            <a:extLst>
              <a:ext uri="{FF2B5EF4-FFF2-40B4-BE49-F238E27FC236}">
                <a16:creationId xmlns:a16="http://schemas.microsoft.com/office/drawing/2014/main" id="{7C187F45-9476-9347-B523-C1580EC56EB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2499521" y="3795201"/>
            <a:ext cx="7600739" cy="2056671"/>
          </a:xfrm>
          <a:prstGeom prst="rect">
            <a:avLst/>
          </a:prstGeom>
        </p:spPr>
      </p:pic>
      <p:pic>
        <p:nvPicPr>
          <p:cNvPr id="15" name="Picture 14">
            <a:extLst>
              <a:ext uri="{FF2B5EF4-FFF2-40B4-BE49-F238E27FC236}">
                <a16:creationId xmlns:a16="http://schemas.microsoft.com/office/drawing/2014/main" id="{EB7FB215-2C19-0247-978E-4D1CA5CDECC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114976" y="1163331"/>
            <a:ext cx="2507964" cy="2527182"/>
          </a:xfrm>
          <a:prstGeom prst="rect">
            <a:avLst/>
          </a:prstGeom>
        </p:spPr>
      </p:pic>
      <p:sp>
        <p:nvSpPr>
          <p:cNvPr id="11" name="TextBox 10">
            <a:extLst>
              <a:ext uri="{FF2B5EF4-FFF2-40B4-BE49-F238E27FC236}">
                <a16:creationId xmlns:a16="http://schemas.microsoft.com/office/drawing/2014/main" id="{1B72D3E5-7F5D-5E4E-9BD5-9703B1E8295B}"/>
              </a:ext>
            </a:extLst>
          </p:cNvPr>
          <p:cNvSpPr txBox="1"/>
          <p:nvPr/>
        </p:nvSpPr>
        <p:spPr>
          <a:xfrm>
            <a:off x="211939" y="170457"/>
            <a:ext cx="4653975" cy="70788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chemeClr val="accent4">
                    <a:lumMod val="60000"/>
                    <a:lumOff val="40000"/>
                  </a:schemeClr>
                </a:solidFill>
                <a:uFillTx/>
                <a:latin typeface="Rift Soft" pitchFamily="50"/>
              </a:rPr>
              <a:t>Element collage</a:t>
            </a:r>
            <a:endParaRPr lang="en-GB" sz="4000" b="0" i="0" u="none" strike="noStrike" kern="1200" cap="none" spc="0" baseline="0" dirty="0">
              <a:solidFill>
                <a:schemeClr val="accent4">
                  <a:lumMod val="60000"/>
                  <a:lumOff val="40000"/>
                </a:schemeClr>
              </a:solidFill>
              <a:uFillTx/>
              <a:latin typeface="Rift Soft" pitchFamily="50"/>
            </a:endParaRPr>
          </a:p>
        </p:txBody>
      </p:sp>
      <p:pic>
        <p:nvPicPr>
          <p:cNvPr id="5" name="Picture 4">
            <a:extLst>
              <a:ext uri="{FF2B5EF4-FFF2-40B4-BE49-F238E27FC236}">
                <a16:creationId xmlns:a16="http://schemas.microsoft.com/office/drawing/2014/main" id="{ED10AAFF-FA9B-F947-8800-15EB167A9D3F}"/>
              </a:ext>
            </a:extLst>
          </p:cNvPr>
          <p:cNvPicPr>
            <a:picLocks noChangeAspect="1"/>
          </p:cNvPicPr>
          <p:nvPr/>
        </p:nvPicPr>
        <p:blipFill>
          <a:blip r:embed="rId8"/>
          <a:stretch>
            <a:fillRect/>
          </a:stretch>
        </p:blipFill>
        <p:spPr>
          <a:xfrm>
            <a:off x="5114975" y="115515"/>
            <a:ext cx="5755397" cy="874094"/>
          </a:xfrm>
          <a:prstGeom prst="rect">
            <a:avLst/>
          </a:prstGeom>
        </p:spPr>
      </p:pic>
      <p:sp>
        <p:nvSpPr>
          <p:cNvPr id="17" name="Rectangle 16">
            <a:extLst>
              <a:ext uri="{FF2B5EF4-FFF2-40B4-BE49-F238E27FC236}">
                <a16:creationId xmlns:a16="http://schemas.microsoft.com/office/drawing/2014/main" id="{40AD578B-B177-9048-8FF8-3EB0C01036EB}"/>
              </a:ext>
            </a:extLst>
          </p:cNvPr>
          <p:cNvSpPr/>
          <p:nvPr/>
        </p:nvSpPr>
        <p:spPr>
          <a:xfrm>
            <a:off x="0" y="6011056"/>
            <a:ext cx="12192000" cy="846944"/>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9CC9577-1831-E441-8040-1FB55C7BF246}"/>
              </a:ext>
            </a:extLst>
          </p:cNvPr>
          <p:cNvSpPr txBox="1"/>
          <p:nvPr/>
        </p:nvSpPr>
        <p:spPr>
          <a:xfrm>
            <a:off x="667458" y="6203695"/>
            <a:ext cx="10611627" cy="461665"/>
          </a:xfrm>
          <a:prstGeom prst="rect">
            <a:avLst/>
          </a:prstGeom>
          <a:noFill/>
        </p:spPr>
        <p:txBody>
          <a:bodyPr wrap="square" rtlCol="0">
            <a:spAutoFit/>
          </a:bodyPr>
          <a:lstStyle/>
          <a:p>
            <a:pPr lvl="0">
              <a:defRPr sz="1800" b="0" i="0" u="none" strike="noStrike" kern="0" cap="none" spc="0" baseline="0">
                <a:solidFill>
                  <a:srgbClr val="000000"/>
                </a:solidFill>
                <a:uFillTx/>
              </a:defRPr>
            </a:pPr>
            <a:r>
              <a:rPr lang="en-GB" sz="1200" dirty="0">
                <a:solidFill>
                  <a:schemeClr val="tx2">
                    <a:lumMod val="75000"/>
                  </a:schemeClr>
                </a:solidFill>
              </a:rPr>
              <a:t>Based on my sketched wireframes, I am building my interface on the basics of these elements. Creating this element collage for the purpose of generating a look and feel for how my prototype will develop into a finished product.</a:t>
            </a:r>
            <a:endParaRPr lang="en-US" dirty="0">
              <a:solidFill>
                <a:schemeClr val="tx2">
                  <a:lumMod val="75000"/>
                </a:schemeClr>
              </a:solidFill>
            </a:endParaRPr>
          </a:p>
        </p:txBody>
      </p:sp>
    </p:spTree>
    <p:extLst>
      <p:ext uri="{BB962C8B-B14F-4D97-AF65-F5344CB8AC3E}">
        <p14:creationId xmlns:p14="http://schemas.microsoft.com/office/powerpoint/2010/main" val="2215387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6F8A92-0EFB-5241-B1DC-06457A602B88}"/>
              </a:ext>
            </a:extLst>
          </p:cNvPr>
          <p:cNvPicPr>
            <a:picLocks noChangeAspect="1"/>
          </p:cNvPicPr>
          <p:nvPr/>
        </p:nvPicPr>
        <p:blipFill>
          <a:blip r:embed="rId3"/>
          <a:stretch>
            <a:fillRect/>
          </a:stretch>
        </p:blipFill>
        <p:spPr>
          <a:xfrm>
            <a:off x="323200" y="1307266"/>
            <a:ext cx="6336402" cy="5102701"/>
          </a:xfrm>
          <a:prstGeom prst="rect">
            <a:avLst/>
          </a:prstGeom>
        </p:spPr>
      </p:pic>
      <p:pic>
        <p:nvPicPr>
          <p:cNvPr id="19" name="Picture 18">
            <a:extLst>
              <a:ext uri="{FF2B5EF4-FFF2-40B4-BE49-F238E27FC236}">
                <a16:creationId xmlns:a16="http://schemas.microsoft.com/office/drawing/2014/main" id="{B200E4F1-66A1-5B45-B595-1BF3F32E9B5E}"/>
              </a:ext>
            </a:extLst>
          </p:cNvPr>
          <p:cNvPicPr>
            <a:picLocks noChangeAspect="1"/>
          </p:cNvPicPr>
          <p:nvPr/>
        </p:nvPicPr>
        <p:blipFill>
          <a:blip r:embed="rId4"/>
          <a:stretch>
            <a:fillRect/>
          </a:stretch>
        </p:blipFill>
        <p:spPr>
          <a:xfrm>
            <a:off x="4130060" y="1292958"/>
            <a:ext cx="6122019" cy="5116363"/>
          </a:xfrm>
          <a:prstGeom prst="rect">
            <a:avLst/>
          </a:prstGeom>
        </p:spPr>
      </p:pic>
      <p:pic>
        <p:nvPicPr>
          <p:cNvPr id="26" name="Picture 25">
            <a:extLst>
              <a:ext uri="{FF2B5EF4-FFF2-40B4-BE49-F238E27FC236}">
                <a16:creationId xmlns:a16="http://schemas.microsoft.com/office/drawing/2014/main" id="{704F64E4-D79C-B245-BCAB-D3D2EEB60B5A}"/>
              </a:ext>
            </a:extLst>
          </p:cNvPr>
          <p:cNvPicPr>
            <a:picLocks noChangeAspect="1"/>
          </p:cNvPicPr>
          <p:nvPr/>
        </p:nvPicPr>
        <p:blipFill rotWithShape="1">
          <a:blip r:embed="rId5"/>
          <a:srcRect r="23489"/>
          <a:stretch/>
        </p:blipFill>
        <p:spPr>
          <a:xfrm>
            <a:off x="8001315" y="1292551"/>
            <a:ext cx="3875329" cy="5116364"/>
          </a:xfrm>
          <a:prstGeom prst="rect">
            <a:avLst/>
          </a:prstGeom>
        </p:spPr>
      </p:pic>
      <p:sp>
        <p:nvSpPr>
          <p:cNvPr id="16" name="Rectangle 15">
            <a:extLst>
              <a:ext uri="{FF2B5EF4-FFF2-40B4-BE49-F238E27FC236}">
                <a16:creationId xmlns:a16="http://schemas.microsoft.com/office/drawing/2014/main" id="{BF2469D0-8533-B946-8593-D01E56F057B4}"/>
              </a:ext>
            </a:extLst>
          </p:cNvPr>
          <p:cNvSpPr/>
          <p:nvPr/>
        </p:nvSpPr>
        <p:spPr>
          <a:xfrm>
            <a:off x="0" y="6011056"/>
            <a:ext cx="12192000" cy="846944"/>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B155D64-594B-0F40-8F89-E23BEF278943}"/>
              </a:ext>
            </a:extLst>
          </p:cNvPr>
          <p:cNvSpPr txBox="1"/>
          <p:nvPr/>
        </p:nvSpPr>
        <p:spPr>
          <a:xfrm>
            <a:off x="655266" y="6111362"/>
            <a:ext cx="10611627" cy="646331"/>
          </a:xfrm>
          <a:prstGeom prst="rect">
            <a:avLst/>
          </a:prstGeom>
          <a:noFill/>
        </p:spPr>
        <p:txBody>
          <a:bodyPr wrap="square" rtlCol="0">
            <a:spAutoFit/>
          </a:bodyPr>
          <a:lstStyle/>
          <a:p>
            <a:pPr lvl="0">
              <a:defRPr sz="1800" b="0" i="0" u="none" strike="noStrike" kern="0" cap="none" spc="0" baseline="0">
                <a:solidFill>
                  <a:srgbClr val="000000"/>
                </a:solidFill>
                <a:uFillTx/>
              </a:defRPr>
            </a:pPr>
            <a:r>
              <a:rPr lang="en-GB" sz="1200" dirty="0">
                <a:solidFill>
                  <a:schemeClr val="tx2">
                    <a:lumMod val="75000"/>
                  </a:schemeClr>
                </a:solidFill>
              </a:rPr>
              <a:t>After extensive competitor benchmarking, here’s a look at my top 3 online learning platforms I wish to draw inspiration from: </a:t>
            </a:r>
          </a:p>
          <a:p>
            <a:pPr lvl="0">
              <a:defRPr sz="1800" b="0" i="0" u="none" strike="noStrike" kern="0" cap="none" spc="0" baseline="0">
                <a:solidFill>
                  <a:srgbClr val="000000"/>
                </a:solidFill>
                <a:uFillTx/>
              </a:defRPr>
            </a:pPr>
            <a:r>
              <a:rPr lang="en-GB" sz="1200" b="1" dirty="0" err="1">
                <a:solidFill>
                  <a:schemeClr val="tx2">
                    <a:lumMod val="75000"/>
                  </a:schemeClr>
                </a:solidFill>
              </a:rPr>
              <a:t>FutureLearn</a:t>
            </a:r>
            <a:r>
              <a:rPr lang="en-GB" sz="1200" dirty="0">
                <a:solidFill>
                  <a:schemeClr val="tx2">
                    <a:lumMod val="75000"/>
                  </a:schemeClr>
                </a:solidFill>
              </a:rPr>
              <a:t> – for the course structure, strong brand colour and iconography, </a:t>
            </a:r>
            <a:r>
              <a:rPr lang="en-GB" sz="1200" b="1" dirty="0" err="1">
                <a:solidFill>
                  <a:schemeClr val="tx2">
                    <a:lumMod val="75000"/>
                  </a:schemeClr>
                </a:solidFill>
              </a:rPr>
              <a:t>Thinkful</a:t>
            </a:r>
            <a:r>
              <a:rPr lang="en-GB" sz="1200" dirty="0">
                <a:solidFill>
                  <a:schemeClr val="tx2">
                    <a:lumMod val="75000"/>
                  </a:schemeClr>
                </a:solidFill>
              </a:rPr>
              <a:t> – for the heavy use typography and illustrations following a simplistic design, </a:t>
            </a:r>
            <a:r>
              <a:rPr lang="en-GB" sz="1200" b="1" dirty="0" err="1">
                <a:solidFill>
                  <a:schemeClr val="tx2">
                    <a:lumMod val="75000"/>
                  </a:schemeClr>
                </a:solidFill>
              </a:rPr>
              <a:t>Codeacademy</a:t>
            </a:r>
            <a:r>
              <a:rPr lang="en-GB" sz="1200" dirty="0">
                <a:solidFill>
                  <a:schemeClr val="tx2">
                    <a:lumMod val="75000"/>
                  </a:schemeClr>
                </a:solidFill>
              </a:rPr>
              <a:t> – for the course structure, encouraging language, colour and illustrations.</a:t>
            </a:r>
            <a:endParaRPr lang="en-US" dirty="0">
              <a:solidFill>
                <a:schemeClr val="tx2">
                  <a:lumMod val="75000"/>
                </a:schemeClr>
              </a:solidFill>
            </a:endParaRPr>
          </a:p>
        </p:txBody>
      </p:sp>
      <p:sp>
        <p:nvSpPr>
          <p:cNvPr id="34" name="TextBox 6">
            <a:extLst>
              <a:ext uri="{FF2B5EF4-FFF2-40B4-BE49-F238E27FC236}">
                <a16:creationId xmlns:a16="http://schemas.microsoft.com/office/drawing/2014/main" id="{9D70BE5D-288E-064C-B61A-C88BF8B60862}"/>
              </a:ext>
            </a:extLst>
          </p:cNvPr>
          <p:cNvSpPr txBox="1"/>
          <p:nvPr/>
        </p:nvSpPr>
        <p:spPr>
          <a:xfrm>
            <a:off x="211939" y="170457"/>
            <a:ext cx="3747025"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chemeClr val="accent4">
                    <a:lumMod val="60000"/>
                    <a:lumOff val="40000"/>
                  </a:schemeClr>
                </a:solidFill>
                <a:uFillTx/>
                <a:latin typeface="Rift Soft" pitchFamily="50"/>
              </a:rPr>
              <a:t>Product </a:t>
            </a:r>
            <a:r>
              <a:rPr lang="en-GB" sz="4000" b="0" i="0" u="none" strike="noStrike" kern="0" cap="none" spc="0" baseline="0" dirty="0" err="1">
                <a:solidFill>
                  <a:schemeClr val="accent4">
                    <a:lumMod val="60000"/>
                    <a:lumOff val="40000"/>
                  </a:schemeClr>
                </a:solidFill>
                <a:uFillTx/>
                <a:latin typeface="Rift Soft" pitchFamily="50"/>
              </a:rPr>
              <a:t>dna</a:t>
            </a:r>
            <a:endParaRPr lang="en-GB" sz="4000" b="0" i="0" u="none" strike="noStrike" kern="1200" cap="none" spc="0" baseline="0" dirty="0">
              <a:solidFill>
                <a:schemeClr val="accent4">
                  <a:lumMod val="60000"/>
                  <a:lumOff val="40000"/>
                </a:schemeClr>
              </a:solidFill>
              <a:uFillTx/>
              <a:latin typeface="Rift Soft" pitchFamily="50"/>
            </a:endParaRPr>
          </a:p>
        </p:txBody>
      </p:sp>
    </p:spTree>
    <p:extLst>
      <p:ext uri="{BB962C8B-B14F-4D97-AF65-F5344CB8AC3E}">
        <p14:creationId xmlns:p14="http://schemas.microsoft.com/office/powerpoint/2010/main" val="3989235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5761ADA-93A6-F848-A306-149F3C6AC25D}"/>
              </a:ext>
            </a:extLst>
          </p:cNvPr>
          <p:cNvSpPr/>
          <p:nvPr/>
        </p:nvSpPr>
        <p:spPr>
          <a:xfrm>
            <a:off x="0" y="6011056"/>
            <a:ext cx="12192000" cy="846944"/>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42DD4561-5FA5-D040-9D21-95BAC758471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213" y="1317917"/>
            <a:ext cx="7419558" cy="4189033"/>
          </a:xfrm>
          <a:prstGeom prst="rect">
            <a:avLst/>
          </a:prstGeom>
        </p:spPr>
      </p:pic>
      <p:pic>
        <p:nvPicPr>
          <p:cNvPr id="80" name="Picture 79">
            <a:extLst>
              <a:ext uri="{FF2B5EF4-FFF2-40B4-BE49-F238E27FC236}">
                <a16:creationId xmlns:a16="http://schemas.microsoft.com/office/drawing/2014/main" id="{1B737063-8EED-A34B-9453-97A4D0156F7A}"/>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822225" y="1783660"/>
            <a:ext cx="3257368" cy="3840110"/>
          </a:xfrm>
          <a:prstGeom prst="rect">
            <a:avLst/>
          </a:prstGeom>
        </p:spPr>
      </p:pic>
      <p:sp>
        <p:nvSpPr>
          <p:cNvPr id="81" name="TextBox 25">
            <a:extLst>
              <a:ext uri="{FF2B5EF4-FFF2-40B4-BE49-F238E27FC236}">
                <a16:creationId xmlns:a16="http://schemas.microsoft.com/office/drawing/2014/main" id="{F98F36F4-1D25-A449-87DE-3675417A6356}"/>
              </a:ext>
            </a:extLst>
          </p:cNvPr>
          <p:cNvSpPr txBox="1"/>
          <p:nvPr/>
        </p:nvSpPr>
        <p:spPr>
          <a:xfrm>
            <a:off x="8966275" y="1317917"/>
            <a:ext cx="1149814"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1" i="0" u="none" strike="noStrike" kern="1200" cap="none" spc="0" baseline="0" dirty="0">
                <a:solidFill>
                  <a:srgbClr val="FFFFFF"/>
                </a:solidFill>
                <a:uFillTx/>
                <a:latin typeface="Calibri"/>
              </a:rPr>
              <a:t>TASKS</a:t>
            </a:r>
            <a:endParaRPr lang="en-GB" sz="2400" b="1" i="0" u="none" strike="noStrike" kern="1200" cap="none" spc="0" baseline="0" dirty="0">
              <a:solidFill>
                <a:srgbClr val="FFFFFF"/>
              </a:solidFill>
              <a:uFillTx/>
              <a:latin typeface="Calibri"/>
            </a:endParaRPr>
          </a:p>
        </p:txBody>
      </p:sp>
      <p:sp>
        <p:nvSpPr>
          <p:cNvPr id="82" name="TextBox 6">
            <a:extLst>
              <a:ext uri="{FF2B5EF4-FFF2-40B4-BE49-F238E27FC236}">
                <a16:creationId xmlns:a16="http://schemas.microsoft.com/office/drawing/2014/main" id="{FA054516-CC5B-B741-860C-D2E128E10145}"/>
              </a:ext>
            </a:extLst>
          </p:cNvPr>
          <p:cNvSpPr txBox="1"/>
          <p:nvPr/>
        </p:nvSpPr>
        <p:spPr>
          <a:xfrm>
            <a:off x="211939" y="170457"/>
            <a:ext cx="3747025"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chemeClr val="accent4">
                    <a:lumMod val="60000"/>
                    <a:lumOff val="40000"/>
                  </a:schemeClr>
                </a:solidFill>
                <a:uFillTx/>
                <a:latin typeface="Rift Soft" pitchFamily="50"/>
              </a:rPr>
              <a:t>Content structure</a:t>
            </a:r>
            <a:endParaRPr lang="en-GB" sz="4000" b="0" i="0" u="none" strike="noStrike" kern="1200" cap="none" spc="0" baseline="0" dirty="0">
              <a:solidFill>
                <a:schemeClr val="accent4">
                  <a:lumMod val="60000"/>
                  <a:lumOff val="40000"/>
                </a:schemeClr>
              </a:solidFill>
              <a:uFillTx/>
              <a:latin typeface="Rift Soft" pitchFamily="50"/>
            </a:endParaRPr>
          </a:p>
        </p:txBody>
      </p:sp>
      <p:sp>
        <p:nvSpPr>
          <p:cNvPr id="2" name="Rectangle 1">
            <a:extLst>
              <a:ext uri="{FF2B5EF4-FFF2-40B4-BE49-F238E27FC236}">
                <a16:creationId xmlns:a16="http://schemas.microsoft.com/office/drawing/2014/main" id="{52D91D8B-3B5E-BB4E-94D9-11A7961D052C}"/>
              </a:ext>
            </a:extLst>
          </p:cNvPr>
          <p:cNvSpPr/>
          <p:nvPr/>
        </p:nvSpPr>
        <p:spPr>
          <a:xfrm>
            <a:off x="682449" y="6107654"/>
            <a:ext cx="10827102" cy="646331"/>
          </a:xfrm>
          <a:prstGeom prst="rect">
            <a:avLst/>
          </a:prstGeom>
        </p:spPr>
        <p:txBody>
          <a:bodyPr wrap="square">
            <a:spAutoFit/>
          </a:bodyPr>
          <a:lstStyle/>
          <a:p>
            <a:pPr lvl="0">
              <a:defRPr/>
            </a:pPr>
            <a:r>
              <a:rPr lang="en-GB" sz="1200" dirty="0">
                <a:solidFill>
                  <a:schemeClr val="tx2">
                    <a:lumMod val="75000"/>
                  </a:schemeClr>
                </a:solidFill>
              </a:rPr>
              <a:t>In terms of content structure, each module will be categorised by 6 module headings, each student can follow the process from start (</a:t>
            </a:r>
            <a:r>
              <a:rPr lang="en-GB" sz="1200" i="1" dirty="0">
                <a:solidFill>
                  <a:schemeClr val="tx2">
                    <a:lumMod val="75000"/>
                  </a:schemeClr>
                </a:solidFill>
              </a:rPr>
              <a:t>Research</a:t>
            </a:r>
            <a:r>
              <a:rPr lang="en-GB" sz="1200" dirty="0">
                <a:solidFill>
                  <a:schemeClr val="tx2">
                    <a:lumMod val="75000"/>
                  </a:schemeClr>
                </a:solidFill>
              </a:rPr>
              <a:t>) through to finish (</a:t>
            </a:r>
            <a:r>
              <a:rPr lang="en-GB" sz="1200" i="1" dirty="0">
                <a:solidFill>
                  <a:schemeClr val="tx2">
                    <a:lumMod val="75000"/>
                  </a:schemeClr>
                </a:solidFill>
              </a:rPr>
              <a:t>Testing</a:t>
            </a:r>
            <a:r>
              <a:rPr lang="en-GB" sz="1200" dirty="0">
                <a:solidFill>
                  <a:schemeClr val="tx2">
                    <a:lumMod val="75000"/>
                  </a:schemeClr>
                </a:solidFill>
              </a:rPr>
              <a:t>) or they have to option to simply navigate through to find the course that suits them with the help of the categorised headings. Each module has it’s own set of tasks delivered by different mediums, a student must complete every task outlined in order to complete the module. </a:t>
            </a:r>
          </a:p>
        </p:txBody>
      </p:sp>
    </p:spTree>
    <p:extLst>
      <p:ext uri="{BB962C8B-B14F-4D97-AF65-F5344CB8AC3E}">
        <p14:creationId xmlns:p14="http://schemas.microsoft.com/office/powerpoint/2010/main" val="2319090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A721A49A-C33B-6343-812B-B278DA75B27B}"/>
              </a:ext>
            </a:extLst>
          </p:cNvPr>
          <p:cNvPicPr>
            <a:picLocks noChangeAspect="1"/>
          </p:cNvPicPr>
          <p:nvPr/>
        </p:nvPicPr>
        <p:blipFill rotWithShape="1">
          <a:blip r:embed="rId3"/>
          <a:srcRect r="8061"/>
          <a:stretch/>
        </p:blipFill>
        <p:spPr>
          <a:xfrm>
            <a:off x="327116" y="1313749"/>
            <a:ext cx="5296307" cy="4849318"/>
          </a:xfrm>
          <a:prstGeom prst="rect">
            <a:avLst/>
          </a:prstGeom>
        </p:spPr>
      </p:pic>
      <p:pic>
        <p:nvPicPr>
          <p:cNvPr id="18" name="Picture 17">
            <a:extLst>
              <a:ext uri="{FF2B5EF4-FFF2-40B4-BE49-F238E27FC236}">
                <a16:creationId xmlns:a16="http://schemas.microsoft.com/office/drawing/2014/main" id="{FB2A6757-DA21-CA4F-9EA0-9D2D23E3A033}"/>
              </a:ext>
            </a:extLst>
          </p:cNvPr>
          <p:cNvPicPr>
            <a:picLocks noChangeAspect="1"/>
          </p:cNvPicPr>
          <p:nvPr/>
        </p:nvPicPr>
        <p:blipFill rotWithShape="1">
          <a:blip r:embed="rId4"/>
          <a:srcRect b="5215"/>
          <a:stretch/>
        </p:blipFill>
        <p:spPr>
          <a:xfrm>
            <a:off x="5710686" y="1313749"/>
            <a:ext cx="6154197" cy="2587086"/>
          </a:xfrm>
          <a:prstGeom prst="rect">
            <a:avLst/>
          </a:prstGeom>
        </p:spPr>
      </p:pic>
      <p:pic>
        <p:nvPicPr>
          <p:cNvPr id="20" name="Picture 19">
            <a:extLst>
              <a:ext uri="{FF2B5EF4-FFF2-40B4-BE49-F238E27FC236}">
                <a16:creationId xmlns:a16="http://schemas.microsoft.com/office/drawing/2014/main" id="{7F0B712C-81D0-1745-8AEE-6CE52FA7BFD2}"/>
              </a:ext>
            </a:extLst>
          </p:cNvPr>
          <p:cNvPicPr>
            <a:picLocks noChangeAspect="1"/>
          </p:cNvPicPr>
          <p:nvPr/>
        </p:nvPicPr>
        <p:blipFill rotWithShape="1">
          <a:blip r:embed="rId5"/>
          <a:srcRect t="2326" b="6567"/>
          <a:stretch/>
        </p:blipFill>
        <p:spPr>
          <a:xfrm>
            <a:off x="5710684" y="3979900"/>
            <a:ext cx="6154195" cy="2304622"/>
          </a:xfrm>
          <a:prstGeom prst="rect">
            <a:avLst/>
          </a:prstGeom>
        </p:spPr>
      </p:pic>
      <p:sp>
        <p:nvSpPr>
          <p:cNvPr id="15" name="Rectangle 14">
            <a:extLst>
              <a:ext uri="{FF2B5EF4-FFF2-40B4-BE49-F238E27FC236}">
                <a16:creationId xmlns:a16="http://schemas.microsoft.com/office/drawing/2014/main" id="{D6C2B92F-C189-0947-8AA7-A2B30CEB4F06}"/>
              </a:ext>
            </a:extLst>
          </p:cNvPr>
          <p:cNvSpPr/>
          <p:nvPr/>
        </p:nvSpPr>
        <p:spPr>
          <a:xfrm>
            <a:off x="0" y="6011056"/>
            <a:ext cx="12192000" cy="846944"/>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E161A00-7595-FC4F-863F-8421D285739D}"/>
              </a:ext>
            </a:extLst>
          </p:cNvPr>
          <p:cNvSpPr/>
          <p:nvPr/>
        </p:nvSpPr>
        <p:spPr>
          <a:xfrm>
            <a:off x="4105656" y="1314050"/>
            <a:ext cx="1517767" cy="370130"/>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4D1A64-97C7-B544-95BB-4D8BD076DEDB}"/>
              </a:ext>
            </a:extLst>
          </p:cNvPr>
          <p:cNvSpPr txBox="1"/>
          <p:nvPr/>
        </p:nvSpPr>
        <p:spPr>
          <a:xfrm>
            <a:off x="4163946" y="1299060"/>
            <a:ext cx="2009118"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err="1">
                <a:solidFill>
                  <a:schemeClr val="tx2">
                    <a:lumMod val="50000"/>
                  </a:schemeClr>
                </a:solidFill>
                <a:uFillTx/>
                <a:latin typeface="Rift Soft" pitchFamily="50"/>
              </a:rPr>
              <a:t>codeacademy</a:t>
            </a:r>
            <a:endParaRPr lang="en-GB" sz="2000" b="0" i="0" u="none" strike="noStrike" kern="1200" cap="none" spc="0" baseline="0" dirty="0">
              <a:solidFill>
                <a:schemeClr val="tx2">
                  <a:lumMod val="50000"/>
                </a:schemeClr>
              </a:solidFill>
              <a:uFillTx/>
              <a:latin typeface="Rift Soft" pitchFamily="50"/>
            </a:endParaRPr>
          </a:p>
        </p:txBody>
      </p:sp>
      <p:sp>
        <p:nvSpPr>
          <p:cNvPr id="10" name="TextBox 6">
            <a:extLst>
              <a:ext uri="{FF2B5EF4-FFF2-40B4-BE49-F238E27FC236}">
                <a16:creationId xmlns:a16="http://schemas.microsoft.com/office/drawing/2014/main" id="{822268C0-5600-B14D-8539-EA083C4B5515}"/>
              </a:ext>
            </a:extLst>
          </p:cNvPr>
          <p:cNvSpPr txBox="1"/>
          <p:nvPr/>
        </p:nvSpPr>
        <p:spPr>
          <a:xfrm>
            <a:off x="211939" y="170457"/>
            <a:ext cx="8050318" cy="707886"/>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chemeClr val="accent4">
                    <a:lumMod val="60000"/>
                    <a:lumOff val="40000"/>
                  </a:schemeClr>
                </a:solidFill>
                <a:uFillTx/>
                <a:latin typeface="Rift Soft" pitchFamily="50"/>
              </a:rPr>
              <a:t>Content structure (and visual aesthetic) </a:t>
            </a:r>
            <a:endParaRPr lang="en-GB" sz="4000" b="0" i="0" u="none" strike="noStrike" kern="1200" cap="none" spc="0" baseline="0" dirty="0">
              <a:solidFill>
                <a:schemeClr val="accent4">
                  <a:lumMod val="60000"/>
                  <a:lumOff val="40000"/>
                </a:schemeClr>
              </a:solidFill>
              <a:uFillTx/>
              <a:latin typeface="Rift Soft" pitchFamily="50"/>
            </a:endParaRPr>
          </a:p>
        </p:txBody>
      </p:sp>
      <p:sp>
        <p:nvSpPr>
          <p:cNvPr id="2" name="Rectangle 1">
            <a:extLst>
              <a:ext uri="{FF2B5EF4-FFF2-40B4-BE49-F238E27FC236}">
                <a16:creationId xmlns:a16="http://schemas.microsoft.com/office/drawing/2014/main" id="{3BB4C275-949F-A245-9CCD-F08A9B742C7D}"/>
              </a:ext>
            </a:extLst>
          </p:cNvPr>
          <p:cNvSpPr/>
          <p:nvPr/>
        </p:nvSpPr>
        <p:spPr>
          <a:xfrm>
            <a:off x="686713" y="6112665"/>
            <a:ext cx="10703004" cy="646331"/>
          </a:xfrm>
          <a:prstGeom prst="rect">
            <a:avLst/>
          </a:prstGeom>
        </p:spPr>
        <p:txBody>
          <a:bodyPr wrap="square">
            <a:spAutoFit/>
          </a:bodyPr>
          <a:lstStyle/>
          <a:p>
            <a:pPr lvl="0">
              <a:defRPr sz="1800" b="0" i="0" u="none" strike="noStrike" kern="0" cap="none" spc="0" baseline="0">
                <a:solidFill>
                  <a:srgbClr val="000000"/>
                </a:solidFill>
                <a:uFillTx/>
              </a:defRPr>
            </a:pPr>
            <a:r>
              <a:rPr lang="en-GB" sz="1200" dirty="0">
                <a:solidFill>
                  <a:schemeClr val="tx2">
                    <a:lumMod val="75000"/>
                  </a:schemeClr>
                </a:solidFill>
              </a:rPr>
              <a:t>Both </a:t>
            </a:r>
            <a:r>
              <a:rPr lang="en-GB" sz="1200" b="1" dirty="0" err="1">
                <a:solidFill>
                  <a:schemeClr val="tx2">
                    <a:lumMod val="75000"/>
                  </a:schemeClr>
                </a:solidFill>
              </a:rPr>
              <a:t>Futurelearn</a:t>
            </a:r>
            <a:r>
              <a:rPr lang="en-GB" sz="1200" dirty="0">
                <a:solidFill>
                  <a:schemeClr val="tx2">
                    <a:lumMod val="75000"/>
                  </a:schemeClr>
                </a:solidFill>
              </a:rPr>
              <a:t> and </a:t>
            </a:r>
            <a:r>
              <a:rPr lang="en-GB" sz="1200" b="1" dirty="0" err="1">
                <a:solidFill>
                  <a:schemeClr val="tx2">
                    <a:lumMod val="75000"/>
                  </a:schemeClr>
                </a:solidFill>
              </a:rPr>
              <a:t>Codeacademy</a:t>
            </a:r>
            <a:r>
              <a:rPr lang="en-GB" sz="1200" dirty="0">
                <a:solidFill>
                  <a:schemeClr val="tx2">
                    <a:lumMod val="75000"/>
                  </a:schemeClr>
                </a:solidFill>
              </a:rPr>
              <a:t> have a similar content layout, in that they have grouped individual modules into different categories. Grouping content makes for easier navigation and for the purpose of my pattern concept which I explain later. As you can see from my 3 chosen websites I’m very favourable to using colour and iconography/illustrations in order to make the web content more visually appealing and I believe easier to use.</a:t>
            </a:r>
          </a:p>
        </p:txBody>
      </p:sp>
      <p:sp>
        <p:nvSpPr>
          <p:cNvPr id="28" name="Rectangle 27">
            <a:extLst>
              <a:ext uri="{FF2B5EF4-FFF2-40B4-BE49-F238E27FC236}">
                <a16:creationId xmlns:a16="http://schemas.microsoft.com/office/drawing/2014/main" id="{37718EE3-AC52-DC43-9959-3FEA3FDDC765}"/>
              </a:ext>
            </a:extLst>
          </p:cNvPr>
          <p:cNvSpPr/>
          <p:nvPr/>
        </p:nvSpPr>
        <p:spPr>
          <a:xfrm>
            <a:off x="10347112" y="1314050"/>
            <a:ext cx="1517767" cy="370130"/>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D909853-11E5-6545-83A6-767E0A057702}"/>
              </a:ext>
            </a:extLst>
          </p:cNvPr>
          <p:cNvSpPr txBox="1"/>
          <p:nvPr/>
        </p:nvSpPr>
        <p:spPr>
          <a:xfrm>
            <a:off x="10430454" y="1299060"/>
            <a:ext cx="1459477"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err="1">
                <a:solidFill>
                  <a:schemeClr val="tx2">
                    <a:lumMod val="50000"/>
                  </a:schemeClr>
                </a:solidFill>
                <a:uFillTx/>
                <a:latin typeface="Rift Soft" pitchFamily="50"/>
              </a:rPr>
              <a:t>futurelearn</a:t>
            </a:r>
            <a:endParaRPr lang="en-GB" sz="2000" b="0" i="0" u="none" strike="noStrike" kern="1200" cap="none" spc="0" baseline="0" dirty="0">
              <a:solidFill>
                <a:schemeClr val="tx2">
                  <a:lumMod val="50000"/>
                </a:schemeClr>
              </a:solidFill>
              <a:uFillTx/>
              <a:latin typeface="Rift Soft" pitchFamily="50"/>
            </a:endParaRPr>
          </a:p>
        </p:txBody>
      </p:sp>
      <p:sp>
        <p:nvSpPr>
          <p:cNvPr id="32" name="Rectangle 31">
            <a:extLst>
              <a:ext uri="{FF2B5EF4-FFF2-40B4-BE49-F238E27FC236}">
                <a16:creationId xmlns:a16="http://schemas.microsoft.com/office/drawing/2014/main" id="{9ABCC133-7480-5948-837E-421E279DFF34}"/>
              </a:ext>
            </a:extLst>
          </p:cNvPr>
          <p:cNvSpPr/>
          <p:nvPr/>
        </p:nvSpPr>
        <p:spPr>
          <a:xfrm>
            <a:off x="10347112" y="3973489"/>
            <a:ext cx="1517767" cy="370130"/>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52642984-1926-B546-B1E2-61D76BB86D43}"/>
              </a:ext>
            </a:extLst>
          </p:cNvPr>
          <p:cNvSpPr txBox="1"/>
          <p:nvPr/>
        </p:nvSpPr>
        <p:spPr>
          <a:xfrm>
            <a:off x="10619401" y="3958499"/>
            <a:ext cx="1767126"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err="1">
                <a:solidFill>
                  <a:schemeClr val="tx2">
                    <a:lumMod val="50000"/>
                  </a:schemeClr>
                </a:solidFill>
                <a:uFillTx/>
                <a:latin typeface="Rift Soft" pitchFamily="50"/>
              </a:rPr>
              <a:t>Thinkful</a:t>
            </a:r>
            <a:endParaRPr lang="en-GB" sz="2000" b="0" i="0" u="none" strike="noStrike" kern="1200" cap="none" spc="0" baseline="0" dirty="0">
              <a:solidFill>
                <a:schemeClr val="tx2">
                  <a:lumMod val="50000"/>
                </a:schemeClr>
              </a:solidFill>
              <a:uFillTx/>
              <a:latin typeface="Rift Soft" pitchFamily="50"/>
            </a:endParaRPr>
          </a:p>
        </p:txBody>
      </p:sp>
    </p:spTree>
    <p:extLst>
      <p:ext uri="{BB962C8B-B14F-4D97-AF65-F5344CB8AC3E}">
        <p14:creationId xmlns:p14="http://schemas.microsoft.com/office/powerpoint/2010/main" val="4047940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F9E1459-E6FC-DC41-8979-3CC4D363C076}"/>
              </a:ext>
            </a:extLst>
          </p:cNvPr>
          <p:cNvPicPr>
            <a:picLocks noChangeAspect="1"/>
          </p:cNvPicPr>
          <p:nvPr/>
        </p:nvPicPr>
        <p:blipFill>
          <a:blip r:embed="rId3"/>
          <a:stretch>
            <a:fillRect/>
          </a:stretch>
        </p:blipFill>
        <p:spPr>
          <a:xfrm>
            <a:off x="5225155" y="4132326"/>
            <a:ext cx="6647052" cy="2624097"/>
          </a:xfrm>
          <a:prstGeom prst="rect">
            <a:avLst/>
          </a:prstGeom>
        </p:spPr>
      </p:pic>
      <p:pic>
        <p:nvPicPr>
          <p:cNvPr id="14" name="Picture 13">
            <a:extLst>
              <a:ext uri="{FF2B5EF4-FFF2-40B4-BE49-F238E27FC236}">
                <a16:creationId xmlns:a16="http://schemas.microsoft.com/office/drawing/2014/main" id="{EF9B3F40-4CA2-A94B-85B5-F0447F24F4B9}"/>
              </a:ext>
            </a:extLst>
          </p:cNvPr>
          <p:cNvPicPr>
            <a:picLocks noChangeAspect="1"/>
          </p:cNvPicPr>
          <p:nvPr/>
        </p:nvPicPr>
        <p:blipFill rotWithShape="1">
          <a:blip r:embed="rId4"/>
          <a:srcRect t="12012" r="7693"/>
          <a:stretch/>
        </p:blipFill>
        <p:spPr>
          <a:xfrm>
            <a:off x="319793" y="1309122"/>
            <a:ext cx="4821833" cy="5122882"/>
          </a:xfrm>
          <a:prstGeom prst="rect">
            <a:avLst/>
          </a:prstGeom>
        </p:spPr>
      </p:pic>
      <p:pic>
        <p:nvPicPr>
          <p:cNvPr id="16" name="Picture 15">
            <a:extLst>
              <a:ext uri="{FF2B5EF4-FFF2-40B4-BE49-F238E27FC236}">
                <a16:creationId xmlns:a16="http://schemas.microsoft.com/office/drawing/2014/main" id="{1A4F0EA0-3352-A44D-9C14-A98280E9ACFE}"/>
              </a:ext>
            </a:extLst>
          </p:cNvPr>
          <p:cNvPicPr>
            <a:picLocks noChangeAspect="1"/>
          </p:cNvPicPr>
          <p:nvPr/>
        </p:nvPicPr>
        <p:blipFill rotWithShape="1">
          <a:blip r:embed="rId5"/>
          <a:srcRect b="17668"/>
          <a:stretch/>
        </p:blipFill>
        <p:spPr>
          <a:xfrm>
            <a:off x="5225155" y="1313442"/>
            <a:ext cx="6647052" cy="2757767"/>
          </a:xfrm>
          <a:prstGeom prst="rect">
            <a:avLst/>
          </a:prstGeom>
        </p:spPr>
      </p:pic>
      <p:sp>
        <p:nvSpPr>
          <p:cNvPr id="11" name="Rectangle 10">
            <a:extLst>
              <a:ext uri="{FF2B5EF4-FFF2-40B4-BE49-F238E27FC236}">
                <a16:creationId xmlns:a16="http://schemas.microsoft.com/office/drawing/2014/main" id="{04558B47-B810-A245-A1ED-302911C60576}"/>
              </a:ext>
            </a:extLst>
          </p:cNvPr>
          <p:cNvSpPr/>
          <p:nvPr/>
        </p:nvSpPr>
        <p:spPr>
          <a:xfrm>
            <a:off x="0" y="6011056"/>
            <a:ext cx="12192000" cy="846944"/>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6">
            <a:extLst>
              <a:ext uri="{FF2B5EF4-FFF2-40B4-BE49-F238E27FC236}">
                <a16:creationId xmlns:a16="http://schemas.microsoft.com/office/drawing/2014/main" id="{560FBB9A-BD38-2346-BF6A-59FD1972D940}"/>
              </a:ext>
            </a:extLst>
          </p:cNvPr>
          <p:cNvSpPr txBox="1"/>
          <p:nvPr/>
        </p:nvSpPr>
        <p:spPr>
          <a:xfrm>
            <a:off x="211939" y="170457"/>
            <a:ext cx="3747025"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chemeClr val="accent4">
                    <a:lumMod val="60000"/>
                    <a:lumOff val="40000"/>
                  </a:schemeClr>
                </a:solidFill>
                <a:uFillTx/>
                <a:latin typeface="Rift Soft" pitchFamily="50"/>
              </a:rPr>
              <a:t>task structure</a:t>
            </a:r>
            <a:endParaRPr lang="en-GB" sz="4000" b="0" i="0" u="none" strike="noStrike" kern="1200" cap="none" spc="0" baseline="0" dirty="0">
              <a:solidFill>
                <a:schemeClr val="accent4">
                  <a:lumMod val="60000"/>
                  <a:lumOff val="40000"/>
                </a:schemeClr>
              </a:solidFill>
              <a:uFillTx/>
              <a:latin typeface="Rift Soft" pitchFamily="50"/>
            </a:endParaRPr>
          </a:p>
        </p:txBody>
      </p:sp>
      <p:sp>
        <p:nvSpPr>
          <p:cNvPr id="4" name="Rectangle 3">
            <a:extLst>
              <a:ext uri="{FF2B5EF4-FFF2-40B4-BE49-F238E27FC236}">
                <a16:creationId xmlns:a16="http://schemas.microsoft.com/office/drawing/2014/main" id="{4CF5A4C2-069C-4642-A394-A90535DB3E0E}"/>
              </a:ext>
            </a:extLst>
          </p:cNvPr>
          <p:cNvSpPr/>
          <p:nvPr/>
        </p:nvSpPr>
        <p:spPr>
          <a:xfrm>
            <a:off x="754278" y="6203695"/>
            <a:ext cx="10354963" cy="461665"/>
          </a:xfrm>
          <a:prstGeom prst="rect">
            <a:avLst/>
          </a:prstGeom>
        </p:spPr>
        <p:txBody>
          <a:bodyPr wrap="square">
            <a:spAutoFit/>
          </a:bodyPr>
          <a:lstStyle/>
          <a:p>
            <a:pPr lvl="0">
              <a:defRPr sz="1800" b="0" i="0" u="none" strike="noStrike" kern="0" cap="none" spc="0" baseline="0">
                <a:solidFill>
                  <a:srgbClr val="000000"/>
                </a:solidFill>
                <a:uFillTx/>
              </a:defRPr>
            </a:pPr>
            <a:r>
              <a:rPr lang="en-GB" sz="1200" dirty="0">
                <a:solidFill>
                  <a:schemeClr val="tx2">
                    <a:lumMod val="75000"/>
                  </a:schemeClr>
                </a:solidFill>
              </a:rPr>
              <a:t>In terms of task structure, the most effective layout is a clear and simple timeline, that will outline in order the tasks of each module as well as how that particular content is delivered so that they student knows exactly what and how they will be learning before they begin. </a:t>
            </a:r>
            <a:endParaRPr lang="en-US" sz="1200" dirty="0">
              <a:solidFill>
                <a:schemeClr val="tx2">
                  <a:lumMod val="75000"/>
                </a:schemeClr>
              </a:solidFill>
            </a:endParaRPr>
          </a:p>
        </p:txBody>
      </p:sp>
      <p:sp>
        <p:nvSpPr>
          <p:cNvPr id="24" name="Rectangle 23">
            <a:extLst>
              <a:ext uri="{FF2B5EF4-FFF2-40B4-BE49-F238E27FC236}">
                <a16:creationId xmlns:a16="http://schemas.microsoft.com/office/drawing/2014/main" id="{33BDDE3F-BBE0-E847-98D0-03EE0279DCF8}"/>
              </a:ext>
            </a:extLst>
          </p:cNvPr>
          <p:cNvSpPr/>
          <p:nvPr/>
        </p:nvSpPr>
        <p:spPr>
          <a:xfrm>
            <a:off x="10356914" y="1314149"/>
            <a:ext cx="1517767" cy="370130"/>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70528953-27E8-B447-917D-069F9341F8B5}"/>
              </a:ext>
            </a:extLst>
          </p:cNvPr>
          <p:cNvSpPr txBox="1"/>
          <p:nvPr/>
        </p:nvSpPr>
        <p:spPr>
          <a:xfrm>
            <a:off x="10415204" y="1299159"/>
            <a:ext cx="2009118"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err="1">
                <a:solidFill>
                  <a:schemeClr val="tx2">
                    <a:lumMod val="50000"/>
                  </a:schemeClr>
                </a:solidFill>
                <a:uFillTx/>
                <a:latin typeface="Rift Soft" pitchFamily="50"/>
              </a:rPr>
              <a:t>codeacademy</a:t>
            </a:r>
            <a:endParaRPr lang="en-GB" sz="2000" b="0" i="0" u="none" strike="noStrike" kern="1200" cap="none" spc="0" baseline="0" dirty="0">
              <a:solidFill>
                <a:schemeClr val="tx2">
                  <a:lumMod val="50000"/>
                </a:schemeClr>
              </a:solidFill>
              <a:uFillTx/>
              <a:latin typeface="Rift Soft" pitchFamily="50"/>
            </a:endParaRPr>
          </a:p>
        </p:txBody>
      </p:sp>
      <p:sp>
        <p:nvSpPr>
          <p:cNvPr id="28" name="Rectangle 27">
            <a:extLst>
              <a:ext uri="{FF2B5EF4-FFF2-40B4-BE49-F238E27FC236}">
                <a16:creationId xmlns:a16="http://schemas.microsoft.com/office/drawing/2014/main" id="{EF72F64F-BC78-4642-A4D4-28A3F44BF9F0}"/>
              </a:ext>
            </a:extLst>
          </p:cNvPr>
          <p:cNvSpPr/>
          <p:nvPr/>
        </p:nvSpPr>
        <p:spPr>
          <a:xfrm>
            <a:off x="3628713" y="1299159"/>
            <a:ext cx="1517767" cy="370130"/>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FA3DD931-2E81-8D43-AFE5-0A1C677C3D97}"/>
              </a:ext>
            </a:extLst>
          </p:cNvPr>
          <p:cNvSpPr txBox="1"/>
          <p:nvPr/>
        </p:nvSpPr>
        <p:spPr>
          <a:xfrm>
            <a:off x="3712055" y="1284169"/>
            <a:ext cx="1459477"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err="1">
                <a:solidFill>
                  <a:schemeClr val="tx2">
                    <a:lumMod val="50000"/>
                  </a:schemeClr>
                </a:solidFill>
                <a:uFillTx/>
                <a:latin typeface="Rift Soft" pitchFamily="50"/>
              </a:rPr>
              <a:t>futurelearn</a:t>
            </a:r>
            <a:endParaRPr lang="en-GB" sz="2000" b="0" i="0" u="none" strike="noStrike" kern="1200" cap="none" spc="0" baseline="0" dirty="0">
              <a:solidFill>
                <a:schemeClr val="tx2">
                  <a:lumMod val="50000"/>
                </a:schemeClr>
              </a:solidFill>
              <a:uFillTx/>
              <a:latin typeface="Rift Soft" pitchFamily="50"/>
            </a:endParaRPr>
          </a:p>
        </p:txBody>
      </p:sp>
      <p:sp>
        <p:nvSpPr>
          <p:cNvPr id="30" name="Rectangle 29">
            <a:extLst>
              <a:ext uri="{FF2B5EF4-FFF2-40B4-BE49-F238E27FC236}">
                <a16:creationId xmlns:a16="http://schemas.microsoft.com/office/drawing/2014/main" id="{881869E6-37D7-5C41-A571-4C6DFAA18781}"/>
              </a:ext>
            </a:extLst>
          </p:cNvPr>
          <p:cNvSpPr/>
          <p:nvPr/>
        </p:nvSpPr>
        <p:spPr>
          <a:xfrm>
            <a:off x="10359304" y="4131985"/>
            <a:ext cx="1517767" cy="370130"/>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F99DC379-CD05-9F4A-B40A-3B5731188CDB}"/>
              </a:ext>
            </a:extLst>
          </p:cNvPr>
          <p:cNvSpPr txBox="1"/>
          <p:nvPr/>
        </p:nvSpPr>
        <p:spPr>
          <a:xfrm>
            <a:off x="10631593" y="4116995"/>
            <a:ext cx="1767126"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err="1">
                <a:solidFill>
                  <a:schemeClr val="tx2">
                    <a:lumMod val="50000"/>
                  </a:schemeClr>
                </a:solidFill>
                <a:uFillTx/>
                <a:latin typeface="Rift Soft" pitchFamily="50"/>
              </a:rPr>
              <a:t>Thinkful</a:t>
            </a:r>
            <a:endParaRPr lang="en-GB" sz="2000" b="0" i="0" u="none" strike="noStrike" kern="1200" cap="none" spc="0" baseline="0" dirty="0">
              <a:solidFill>
                <a:schemeClr val="tx2">
                  <a:lumMod val="50000"/>
                </a:schemeClr>
              </a:solidFill>
              <a:uFillTx/>
              <a:latin typeface="Rift Soft" pitchFamily="50"/>
            </a:endParaRPr>
          </a:p>
        </p:txBody>
      </p:sp>
    </p:spTree>
    <p:extLst>
      <p:ext uri="{BB962C8B-B14F-4D97-AF65-F5344CB8AC3E}">
        <p14:creationId xmlns:p14="http://schemas.microsoft.com/office/powerpoint/2010/main" val="2669109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92D1C7-BED5-1743-AD27-9D9DD3E8E613}"/>
              </a:ext>
            </a:extLst>
          </p:cNvPr>
          <p:cNvPicPr>
            <a:picLocks noChangeAspect="1"/>
          </p:cNvPicPr>
          <p:nvPr/>
        </p:nvPicPr>
        <p:blipFill>
          <a:blip r:embed="rId3"/>
          <a:stretch>
            <a:fillRect/>
          </a:stretch>
        </p:blipFill>
        <p:spPr>
          <a:xfrm>
            <a:off x="322304" y="1321204"/>
            <a:ext cx="5644255" cy="4783761"/>
          </a:xfrm>
          <a:prstGeom prst="rect">
            <a:avLst/>
          </a:prstGeom>
        </p:spPr>
      </p:pic>
      <p:sp>
        <p:nvSpPr>
          <p:cNvPr id="14" name="Rectangle 13">
            <a:extLst>
              <a:ext uri="{FF2B5EF4-FFF2-40B4-BE49-F238E27FC236}">
                <a16:creationId xmlns:a16="http://schemas.microsoft.com/office/drawing/2014/main" id="{9922ADE6-4C7C-2344-9454-63437E3DAC0E}"/>
              </a:ext>
            </a:extLst>
          </p:cNvPr>
          <p:cNvSpPr/>
          <p:nvPr/>
        </p:nvSpPr>
        <p:spPr>
          <a:xfrm>
            <a:off x="0" y="6011056"/>
            <a:ext cx="12192000" cy="846944"/>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6">
            <a:extLst>
              <a:ext uri="{FF2B5EF4-FFF2-40B4-BE49-F238E27FC236}">
                <a16:creationId xmlns:a16="http://schemas.microsoft.com/office/drawing/2014/main" id="{560FBB9A-BD38-2346-BF6A-59FD1972D940}"/>
              </a:ext>
            </a:extLst>
          </p:cNvPr>
          <p:cNvSpPr txBox="1"/>
          <p:nvPr/>
        </p:nvSpPr>
        <p:spPr>
          <a:xfrm>
            <a:off x="211939" y="170457"/>
            <a:ext cx="3747025"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chemeClr val="accent4">
                    <a:lumMod val="60000"/>
                    <a:lumOff val="40000"/>
                  </a:schemeClr>
                </a:solidFill>
                <a:uFillTx/>
                <a:latin typeface="Rift Soft" pitchFamily="50"/>
              </a:rPr>
              <a:t>community</a:t>
            </a:r>
            <a:endParaRPr lang="en-GB" sz="4000" b="0" i="0" u="none" strike="noStrike" kern="1200" cap="none" spc="0" baseline="0" dirty="0">
              <a:solidFill>
                <a:schemeClr val="accent4">
                  <a:lumMod val="60000"/>
                  <a:lumOff val="40000"/>
                </a:schemeClr>
              </a:solidFill>
              <a:uFillTx/>
              <a:latin typeface="Rift Soft" pitchFamily="50"/>
            </a:endParaRPr>
          </a:p>
        </p:txBody>
      </p:sp>
      <p:sp>
        <p:nvSpPr>
          <p:cNvPr id="2" name="Rectangle 1">
            <a:extLst>
              <a:ext uri="{FF2B5EF4-FFF2-40B4-BE49-F238E27FC236}">
                <a16:creationId xmlns:a16="http://schemas.microsoft.com/office/drawing/2014/main" id="{C9CFF300-117C-D14D-B099-A8FC49852986}"/>
              </a:ext>
            </a:extLst>
          </p:cNvPr>
          <p:cNvSpPr/>
          <p:nvPr/>
        </p:nvSpPr>
        <p:spPr>
          <a:xfrm>
            <a:off x="699105" y="6114136"/>
            <a:ext cx="10397263" cy="646331"/>
          </a:xfrm>
          <a:prstGeom prst="rect">
            <a:avLst/>
          </a:prstGeom>
        </p:spPr>
        <p:txBody>
          <a:bodyPr wrap="square">
            <a:spAutoFit/>
          </a:bodyPr>
          <a:lstStyle/>
          <a:p>
            <a:pPr lvl="0">
              <a:defRPr sz="1800" b="0" i="0" u="none" strike="noStrike" kern="0" cap="none" spc="0" baseline="0">
                <a:solidFill>
                  <a:srgbClr val="000000"/>
                </a:solidFill>
                <a:uFillTx/>
              </a:defRPr>
            </a:pPr>
            <a:r>
              <a:rPr lang="en-GB" sz="1200" dirty="0">
                <a:solidFill>
                  <a:schemeClr val="tx2">
                    <a:lumMod val="75000"/>
                  </a:schemeClr>
                </a:solidFill>
              </a:rPr>
              <a:t>There will always be an underlying issue with communication because in the end you are still being taught through a computer screen. However ways to improve would be to assign 1 tutor to 1 module, therefore they deal with just those students currently undertaking a module in terms of providing feedback etc. Similarly with access to fellow students, I believe it would be more controllable having a community section per module so that those students are discussing the same areas.</a:t>
            </a:r>
          </a:p>
        </p:txBody>
      </p:sp>
      <p:sp>
        <p:nvSpPr>
          <p:cNvPr id="18" name="Rectangle 17">
            <a:extLst>
              <a:ext uri="{FF2B5EF4-FFF2-40B4-BE49-F238E27FC236}">
                <a16:creationId xmlns:a16="http://schemas.microsoft.com/office/drawing/2014/main" id="{274E536B-B004-7242-8D62-187A103BE3D6}"/>
              </a:ext>
            </a:extLst>
          </p:cNvPr>
          <p:cNvSpPr/>
          <p:nvPr/>
        </p:nvSpPr>
        <p:spPr>
          <a:xfrm>
            <a:off x="4448124" y="1314831"/>
            <a:ext cx="1517767" cy="370130"/>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271B51E-3E81-214D-A4D6-8157DFF8A685}"/>
              </a:ext>
            </a:extLst>
          </p:cNvPr>
          <p:cNvSpPr txBox="1"/>
          <p:nvPr/>
        </p:nvSpPr>
        <p:spPr>
          <a:xfrm>
            <a:off x="4531466" y="1299841"/>
            <a:ext cx="1459477"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err="1">
                <a:solidFill>
                  <a:schemeClr val="tx2">
                    <a:lumMod val="50000"/>
                  </a:schemeClr>
                </a:solidFill>
                <a:uFillTx/>
                <a:latin typeface="Rift Soft" pitchFamily="50"/>
              </a:rPr>
              <a:t>futurelearn</a:t>
            </a:r>
            <a:endParaRPr lang="en-GB" sz="2000" b="0" i="0" u="none" strike="noStrike" kern="1200" cap="none" spc="0" baseline="0" dirty="0">
              <a:solidFill>
                <a:schemeClr val="tx2">
                  <a:lumMod val="50000"/>
                </a:schemeClr>
              </a:solidFill>
              <a:uFillTx/>
              <a:latin typeface="Rift Soft" pitchFamily="50"/>
            </a:endParaRPr>
          </a:p>
        </p:txBody>
      </p:sp>
      <p:sp>
        <p:nvSpPr>
          <p:cNvPr id="20" name="Rectangle 19">
            <a:extLst>
              <a:ext uri="{FF2B5EF4-FFF2-40B4-BE49-F238E27FC236}">
                <a16:creationId xmlns:a16="http://schemas.microsoft.com/office/drawing/2014/main" id="{DD089040-5992-7745-A67F-26DE43253532}"/>
              </a:ext>
            </a:extLst>
          </p:cNvPr>
          <p:cNvSpPr/>
          <p:nvPr/>
        </p:nvSpPr>
        <p:spPr>
          <a:xfrm>
            <a:off x="7022591" y="2305615"/>
            <a:ext cx="3217539" cy="2246769"/>
          </a:xfrm>
          <a:prstGeom prst="rect">
            <a:avLst/>
          </a:prstGeom>
        </p:spPr>
        <p:txBody>
          <a:bodyPr wrap="square">
            <a:spAutoFit/>
          </a:bodyPr>
          <a:lstStyle/>
          <a:p>
            <a:pPr lvl="0" algn="ctr">
              <a:defRPr/>
            </a:pPr>
            <a:r>
              <a:rPr lang="en-GB" sz="2800" dirty="0">
                <a:solidFill>
                  <a:schemeClr val="bg2"/>
                </a:solidFill>
              </a:rPr>
              <a:t>1 tutor to</a:t>
            </a:r>
          </a:p>
          <a:p>
            <a:pPr lvl="0" algn="ctr">
              <a:defRPr/>
            </a:pPr>
            <a:r>
              <a:rPr lang="en-GB" sz="2800" dirty="0">
                <a:solidFill>
                  <a:schemeClr val="bg2"/>
                </a:solidFill>
              </a:rPr>
              <a:t>1 module</a:t>
            </a:r>
          </a:p>
          <a:p>
            <a:pPr lvl="0" algn="ctr">
              <a:defRPr/>
            </a:pPr>
            <a:endParaRPr lang="en-GB" sz="2800" dirty="0">
              <a:solidFill>
                <a:schemeClr val="bg2"/>
              </a:solidFill>
            </a:endParaRPr>
          </a:p>
          <a:p>
            <a:pPr lvl="0" algn="ctr">
              <a:defRPr/>
            </a:pPr>
            <a:r>
              <a:rPr lang="en-GB" sz="2800" dirty="0">
                <a:solidFill>
                  <a:schemeClr val="bg2"/>
                </a:solidFill>
              </a:rPr>
              <a:t>1 community to</a:t>
            </a:r>
          </a:p>
          <a:p>
            <a:pPr lvl="0" algn="ctr">
              <a:defRPr/>
            </a:pPr>
            <a:r>
              <a:rPr lang="en-GB" sz="2800" dirty="0">
                <a:solidFill>
                  <a:schemeClr val="bg2"/>
                </a:solidFill>
              </a:rPr>
              <a:t>1 module</a:t>
            </a:r>
          </a:p>
        </p:txBody>
      </p:sp>
    </p:spTree>
    <p:extLst>
      <p:ext uri="{BB962C8B-B14F-4D97-AF65-F5344CB8AC3E}">
        <p14:creationId xmlns:p14="http://schemas.microsoft.com/office/powerpoint/2010/main" val="1947548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96250CA-6679-F645-BFCA-FE72908E507A}"/>
              </a:ext>
            </a:extLst>
          </p:cNvPr>
          <p:cNvPicPr>
            <a:picLocks noChangeAspect="1"/>
          </p:cNvPicPr>
          <p:nvPr/>
        </p:nvPicPr>
        <p:blipFill rotWithShape="1">
          <a:blip r:embed="rId3"/>
          <a:srcRect r="37444"/>
          <a:stretch/>
        </p:blipFill>
        <p:spPr>
          <a:xfrm>
            <a:off x="5833572" y="1305625"/>
            <a:ext cx="6047787" cy="4721849"/>
          </a:xfrm>
          <a:prstGeom prst="rect">
            <a:avLst/>
          </a:prstGeom>
        </p:spPr>
      </p:pic>
      <p:pic>
        <p:nvPicPr>
          <p:cNvPr id="10" name="Picture 9">
            <a:extLst>
              <a:ext uri="{FF2B5EF4-FFF2-40B4-BE49-F238E27FC236}">
                <a16:creationId xmlns:a16="http://schemas.microsoft.com/office/drawing/2014/main" id="{39A3D86F-A6FF-D846-816F-7303CAA55BBE}"/>
              </a:ext>
            </a:extLst>
          </p:cNvPr>
          <p:cNvPicPr>
            <a:picLocks noChangeAspect="1"/>
          </p:cNvPicPr>
          <p:nvPr/>
        </p:nvPicPr>
        <p:blipFill rotWithShape="1">
          <a:blip r:embed="rId4"/>
          <a:srcRect l="-1" r="19353"/>
          <a:stretch/>
        </p:blipFill>
        <p:spPr>
          <a:xfrm>
            <a:off x="310640" y="1303645"/>
            <a:ext cx="5442887" cy="4732066"/>
          </a:xfrm>
          <a:prstGeom prst="rect">
            <a:avLst/>
          </a:prstGeom>
        </p:spPr>
      </p:pic>
      <p:sp>
        <p:nvSpPr>
          <p:cNvPr id="14" name="Rectangle 13">
            <a:extLst>
              <a:ext uri="{FF2B5EF4-FFF2-40B4-BE49-F238E27FC236}">
                <a16:creationId xmlns:a16="http://schemas.microsoft.com/office/drawing/2014/main" id="{0BCB585C-D074-EC41-86EC-56F5320FC290}"/>
              </a:ext>
            </a:extLst>
          </p:cNvPr>
          <p:cNvSpPr/>
          <p:nvPr/>
        </p:nvSpPr>
        <p:spPr>
          <a:xfrm>
            <a:off x="0" y="6011056"/>
            <a:ext cx="12192000" cy="846944"/>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749E2C8-C3F9-8043-B0BA-05AB88CCC981}"/>
              </a:ext>
            </a:extLst>
          </p:cNvPr>
          <p:cNvSpPr/>
          <p:nvPr/>
        </p:nvSpPr>
        <p:spPr>
          <a:xfrm>
            <a:off x="0" y="6225878"/>
            <a:ext cx="12192000" cy="632122"/>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6">
            <a:extLst>
              <a:ext uri="{FF2B5EF4-FFF2-40B4-BE49-F238E27FC236}">
                <a16:creationId xmlns:a16="http://schemas.microsoft.com/office/drawing/2014/main" id="{2BE6CBBB-1AD3-2D41-A8AA-76B704C62CAC}"/>
              </a:ext>
            </a:extLst>
          </p:cNvPr>
          <p:cNvSpPr txBox="1"/>
          <p:nvPr/>
        </p:nvSpPr>
        <p:spPr>
          <a:xfrm>
            <a:off x="211939" y="170457"/>
            <a:ext cx="3747025"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chemeClr val="accent4">
                    <a:lumMod val="60000"/>
                    <a:lumOff val="40000"/>
                  </a:schemeClr>
                </a:solidFill>
                <a:uFillTx/>
                <a:latin typeface="Rift Soft" pitchFamily="50"/>
              </a:rPr>
              <a:t>Profile induction</a:t>
            </a:r>
            <a:endParaRPr lang="en-GB" sz="4000" b="0" i="0" u="none" strike="noStrike" kern="1200" cap="none" spc="0" baseline="0" dirty="0">
              <a:solidFill>
                <a:schemeClr val="accent4">
                  <a:lumMod val="60000"/>
                  <a:lumOff val="40000"/>
                </a:schemeClr>
              </a:solidFill>
              <a:uFillTx/>
              <a:latin typeface="Rift Soft" pitchFamily="50"/>
            </a:endParaRPr>
          </a:p>
        </p:txBody>
      </p:sp>
      <p:sp>
        <p:nvSpPr>
          <p:cNvPr id="2" name="Rectangle 1">
            <a:extLst>
              <a:ext uri="{FF2B5EF4-FFF2-40B4-BE49-F238E27FC236}">
                <a16:creationId xmlns:a16="http://schemas.microsoft.com/office/drawing/2014/main" id="{6D8DA8D5-066E-1348-A443-77349B736133}"/>
              </a:ext>
            </a:extLst>
          </p:cNvPr>
          <p:cNvSpPr/>
          <p:nvPr/>
        </p:nvSpPr>
        <p:spPr>
          <a:xfrm>
            <a:off x="737025" y="6203695"/>
            <a:ext cx="10501715" cy="461665"/>
          </a:xfrm>
          <a:prstGeom prst="rect">
            <a:avLst/>
          </a:prstGeom>
        </p:spPr>
        <p:txBody>
          <a:bodyPr wrap="square">
            <a:spAutoFit/>
          </a:bodyPr>
          <a:lstStyle/>
          <a:p>
            <a:pPr lvl="0">
              <a:defRPr/>
            </a:pPr>
            <a:r>
              <a:rPr lang="en-GB" sz="1200" dirty="0">
                <a:solidFill>
                  <a:schemeClr val="tx2">
                    <a:lumMod val="75000"/>
                  </a:schemeClr>
                </a:solidFill>
              </a:rPr>
              <a:t>I think it’s important when a user signs up that they are provided with some sort of welcome/introduction, like an on boarding experience, so that they can get to know how to navigate through the site and understand the purpose of different features as I believe I have a number to offer.</a:t>
            </a:r>
            <a:endParaRPr lang="en-US" sz="1200" dirty="0">
              <a:solidFill>
                <a:schemeClr val="tx2">
                  <a:lumMod val="75000"/>
                </a:schemeClr>
              </a:solidFill>
            </a:endParaRPr>
          </a:p>
        </p:txBody>
      </p:sp>
      <p:sp>
        <p:nvSpPr>
          <p:cNvPr id="22" name="Rectangle 21">
            <a:extLst>
              <a:ext uri="{FF2B5EF4-FFF2-40B4-BE49-F238E27FC236}">
                <a16:creationId xmlns:a16="http://schemas.microsoft.com/office/drawing/2014/main" id="{2362C1E6-7BCB-6845-BBC8-B063D3BBBAD2}"/>
              </a:ext>
            </a:extLst>
          </p:cNvPr>
          <p:cNvSpPr/>
          <p:nvPr/>
        </p:nvSpPr>
        <p:spPr>
          <a:xfrm>
            <a:off x="10372344" y="1306443"/>
            <a:ext cx="1517767" cy="370130"/>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1269473-13A9-D743-A8F5-6BBF67F3C520}"/>
              </a:ext>
            </a:extLst>
          </p:cNvPr>
          <p:cNvSpPr txBox="1"/>
          <p:nvPr/>
        </p:nvSpPr>
        <p:spPr>
          <a:xfrm>
            <a:off x="10430634" y="1291453"/>
            <a:ext cx="2009118"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err="1">
                <a:solidFill>
                  <a:schemeClr val="tx2">
                    <a:lumMod val="50000"/>
                  </a:schemeClr>
                </a:solidFill>
                <a:uFillTx/>
                <a:latin typeface="Rift Soft" pitchFamily="50"/>
              </a:rPr>
              <a:t>codeacademy</a:t>
            </a:r>
            <a:endParaRPr lang="en-GB" sz="2000" b="0" i="0" u="none" strike="noStrike" kern="1200" cap="none" spc="0" baseline="0" dirty="0">
              <a:solidFill>
                <a:schemeClr val="tx2">
                  <a:lumMod val="50000"/>
                </a:schemeClr>
              </a:solidFill>
              <a:uFillTx/>
              <a:latin typeface="Rift Soft" pitchFamily="50"/>
            </a:endParaRPr>
          </a:p>
        </p:txBody>
      </p:sp>
      <p:sp>
        <p:nvSpPr>
          <p:cNvPr id="24" name="Rectangle 23">
            <a:extLst>
              <a:ext uri="{FF2B5EF4-FFF2-40B4-BE49-F238E27FC236}">
                <a16:creationId xmlns:a16="http://schemas.microsoft.com/office/drawing/2014/main" id="{394A6819-F04C-F548-B71B-034083616AA8}"/>
              </a:ext>
            </a:extLst>
          </p:cNvPr>
          <p:cNvSpPr/>
          <p:nvPr/>
        </p:nvSpPr>
        <p:spPr>
          <a:xfrm>
            <a:off x="4232129" y="1306443"/>
            <a:ext cx="1517767" cy="370130"/>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DE60170C-D02F-4445-82BC-60015DB6AABE}"/>
              </a:ext>
            </a:extLst>
          </p:cNvPr>
          <p:cNvSpPr txBox="1"/>
          <p:nvPr/>
        </p:nvSpPr>
        <p:spPr>
          <a:xfrm>
            <a:off x="4315471" y="1291453"/>
            <a:ext cx="1459477"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err="1">
                <a:solidFill>
                  <a:schemeClr val="tx2">
                    <a:lumMod val="50000"/>
                  </a:schemeClr>
                </a:solidFill>
                <a:uFillTx/>
                <a:latin typeface="Rift Soft" pitchFamily="50"/>
              </a:rPr>
              <a:t>futurelearn</a:t>
            </a:r>
            <a:endParaRPr lang="en-GB" sz="2000" b="0" i="0" u="none" strike="noStrike" kern="1200" cap="none" spc="0" baseline="0" dirty="0">
              <a:solidFill>
                <a:schemeClr val="tx2">
                  <a:lumMod val="50000"/>
                </a:schemeClr>
              </a:solidFill>
              <a:uFillTx/>
              <a:latin typeface="Rift Soft" pitchFamily="50"/>
            </a:endParaRPr>
          </a:p>
        </p:txBody>
      </p:sp>
    </p:spTree>
    <p:extLst>
      <p:ext uri="{BB962C8B-B14F-4D97-AF65-F5344CB8AC3E}">
        <p14:creationId xmlns:p14="http://schemas.microsoft.com/office/powerpoint/2010/main" val="540161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9989E2A-5AC0-4040-892B-42FC352421F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6868" r="6368"/>
          <a:stretch/>
        </p:blipFill>
        <p:spPr>
          <a:xfrm>
            <a:off x="312953" y="3874004"/>
            <a:ext cx="5781567" cy="2447906"/>
          </a:xfrm>
          <a:prstGeom prst="rect">
            <a:avLst/>
          </a:prstGeom>
          <a:noFill/>
          <a:ln cap="flat">
            <a:noFill/>
          </a:ln>
        </p:spPr>
      </p:pic>
      <p:pic>
        <p:nvPicPr>
          <p:cNvPr id="4" name="Picture 10">
            <a:extLst>
              <a:ext uri="{FF2B5EF4-FFF2-40B4-BE49-F238E27FC236}">
                <a16:creationId xmlns:a16="http://schemas.microsoft.com/office/drawing/2014/main" id="{BC6E8E2C-8C12-C74B-AD59-0E41734800F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r="13296"/>
          <a:stretch/>
        </p:blipFill>
        <p:spPr>
          <a:xfrm>
            <a:off x="316868" y="1287634"/>
            <a:ext cx="5777579" cy="2507659"/>
          </a:xfrm>
          <a:prstGeom prst="rect">
            <a:avLst/>
          </a:prstGeom>
          <a:noFill/>
          <a:ln cap="flat">
            <a:noFill/>
          </a:ln>
        </p:spPr>
      </p:pic>
      <p:pic>
        <p:nvPicPr>
          <p:cNvPr id="5" name="Picture 12">
            <a:extLst>
              <a:ext uri="{FF2B5EF4-FFF2-40B4-BE49-F238E27FC236}">
                <a16:creationId xmlns:a16="http://schemas.microsoft.com/office/drawing/2014/main" id="{8C084C39-0E70-FE4D-90DC-E93D491CB88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073659" y="1291915"/>
            <a:ext cx="2805388" cy="4989848"/>
          </a:xfrm>
          <a:prstGeom prst="rect">
            <a:avLst/>
          </a:prstGeom>
          <a:noFill/>
          <a:ln cap="flat">
            <a:noFill/>
          </a:ln>
        </p:spPr>
      </p:pic>
      <p:pic>
        <p:nvPicPr>
          <p:cNvPr id="6" name="Picture 14">
            <a:extLst>
              <a:ext uri="{FF2B5EF4-FFF2-40B4-BE49-F238E27FC236}">
                <a16:creationId xmlns:a16="http://schemas.microsoft.com/office/drawing/2014/main" id="{D470C8C1-9202-324F-BA9F-1D391CF653D3}"/>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181396" y="1287635"/>
            <a:ext cx="2805388" cy="4989848"/>
          </a:xfrm>
          <a:prstGeom prst="rect">
            <a:avLst/>
          </a:prstGeom>
          <a:noFill/>
          <a:ln cap="flat">
            <a:noFill/>
          </a:ln>
        </p:spPr>
      </p:pic>
      <p:sp>
        <p:nvSpPr>
          <p:cNvPr id="9" name="TextBox 6">
            <a:extLst>
              <a:ext uri="{FF2B5EF4-FFF2-40B4-BE49-F238E27FC236}">
                <a16:creationId xmlns:a16="http://schemas.microsoft.com/office/drawing/2014/main" id="{542D358C-2069-A748-A0BE-477B664E341A}"/>
              </a:ext>
            </a:extLst>
          </p:cNvPr>
          <p:cNvSpPr txBox="1"/>
          <p:nvPr/>
        </p:nvSpPr>
        <p:spPr>
          <a:xfrm>
            <a:off x="211939" y="170457"/>
            <a:ext cx="3747025"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4000" b="0" i="0" u="none" strike="noStrike" kern="0" cap="none" spc="0" baseline="0" dirty="0">
                <a:solidFill>
                  <a:schemeClr val="accent4">
                    <a:lumMod val="60000"/>
                    <a:lumOff val="40000"/>
                  </a:schemeClr>
                </a:solidFill>
                <a:uFillTx/>
                <a:latin typeface="Rift Soft" pitchFamily="50"/>
              </a:rPr>
              <a:t>Tracking process</a:t>
            </a:r>
            <a:endParaRPr lang="en-GB" sz="4000" b="0" i="0" u="none" strike="noStrike" kern="1200" cap="none" spc="0" baseline="0" dirty="0">
              <a:solidFill>
                <a:schemeClr val="accent4">
                  <a:lumMod val="60000"/>
                  <a:lumOff val="40000"/>
                </a:schemeClr>
              </a:solidFill>
              <a:uFillTx/>
              <a:latin typeface="Rift Soft" pitchFamily="50"/>
            </a:endParaRPr>
          </a:p>
        </p:txBody>
      </p:sp>
      <p:sp>
        <p:nvSpPr>
          <p:cNvPr id="11" name="Rectangle 10">
            <a:extLst>
              <a:ext uri="{FF2B5EF4-FFF2-40B4-BE49-F238E27FC236}">
                <a16:creationId xmlns:a16="http://schemas.microsoft.com/office/drawing/2014/main" id="{7EA3A362-1016-3A4F-A7D1-4105C87E85C6}"/>
              </a:ext>
            </a:extLst>
          </p:cNvPr>
          <p:cNvSpPr/>
          <p:nvPr/>
        </p:nvSpPr>
        <p:spPr>
          <a:xfrm>
            <a:off x="0" y="6011056"/>
            <a:ext cx="12192000" cy="846944"/>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9C975565-A47E-6D4E-98CC-5E6CE3EAA101}"/>
              </a:ext>
            </a:extLst>
          </p:cNvPr>
          <p:cNvSpPr/>
          <p:nvPr/>
        </p:nvSpPr>
        <p:spPr>
          <a:xfrm>
            <a:off x="595742" y="6111362"/>
            <a:ext cx="10817677" cy="646331"/>
          </a:xfrm>
          <a:prstGeom prst="rect">
            <a:avLst/>
          </a:prstGeom>
        </p:spPr>
        <p:txBody>
          <a:bodyPr wrap="square">
            <a:spAutoFit/>
          </a:bodyPr>
          <a:lstStyle/>
          <a:p>
            <a:pPr lvl="0">
              <a:defRPr sz="1800" b="0" i="0" u="none" strike="noStrike" kern="0" cap="none" spc="0" baseline="0">
                <a:solidFill>
                  <a:srgbClr val="000000"/>
                </a:solidFill>
                <a:uFillTx/>
              </a:defRPr>
            </a:pPr>
            <a:r>
              <a:rPr lang="en-GB" sz="1200" dirty="0">
                <a:solidFill>
                  <a:schemeClr val="tx2">
                    <a:lumMod val="75000"/>
                  </a:schemeClr>
                </a:solidFill>
              </a:rPr>
              <a:t>Forest is an app that helps you to put down your phone and successfully learn, you must stay on the app on order to successfully grow a tree which ultimately stops you from getting distracted by using your phone. After a set amount of time, you will have grown a tree that is then added to your personal forest. Online learning can be very distracting, therefore introducing this concept was very intriguing to me. I came up with a similar idea, using a pattern that can grow as you develop rather than a tree.</a:t>
            </a:r>
          </a:p>
        </p:txBody>
      </p:sp>
      <p:sp>
        <p:nvSpPr>
          <p:cNvPr id="16" name="Rectangle 15">
            <a:extLst>
              <a:ext uri="{FF2B5EF4-FFF2-40B4-BE49-F238E27FC236}">
                <a16:creationId xmlns:a16="http://schemas.microsoft.com/office/drawing/2014/main" id="{D953A9B4-2F54-1246-8EA4-E91667BC9E02}"/>
              </a:ext>
            </a:extLst>
          </p:cNvPr>
          <p:cNvSpPr/>
          <p:nvPr/>
        </p:nvSpPr>
        <p:spPr>
          <a:xfrm>
            <a:off x="10359304" y="1297033"/>
            <a:ext cx="1517767" cy="370130"/>
          </a:xfrm>
          <a:prstGeom prst="rect">
            <a:avLst/>
          </a:prstGeom>
          <a:solidFill>
            <a:srgbClr val="FEDF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A6C241D-BED7-C94A-BE66-893E7033BA8C}"/>
              </a:ext>
            </a:extLst>
          </p:cNvPr>
          <p:cNvSpPr txBox="1"/>
          <p:nvPr/>
        </p:nvSpPr>
        <p:spPr>
          <a:xfrm>
            <a:off x="10692553" y="1282043"/>
            <a:ext cx="1767126" cy="40011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GB" sz="2000" b="0" i="0" u="none" strike="noStrike" kern="1200" cap="none" spc="0" baseline="0" dirty="0">
                <a:solidFill>
                  <a:schemeClr val="tx2">
                    <a:lumMod val="50000"/>
                  </a:schemeClr>
                </a:solidFill>
                <a:uFillTx/>
                <a:latin typeface="Rift Soft" pitchFamily="50"/>
              </a:rPr>
              <a:t>forest</a:t>
            </a:r>
          </a:p>
        </p:txBody>
      </p:sp>
    </p:spTree>
    <p:extLst>
      <p:ext uri="{BB962C8B-B14F-4D97-AF65-F5344CB8AC3E}">
        <p14:creationId xmlns:p14="http://schemas.microsoft.com/office/powerpoint/2010/main" val="1057278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16697</TotalTime>
  <Words>3014</Words>
  <Application>Microsoft Macintosh PowerPoint</Application>
  <PresentationFormat>Widescreen</PresentationFormat>
  <Paragraphs>141</Paragraphs>
  <Slides>20</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Acumin Pro Condensed Light</vt:lpstr>
      <vt:lpstr>Arial</vt:lpstr>
      <vt:lpstr>Calibri</vt:lpstr>
      <vt:lpstr>Calibri Light</vt:lpstr>
      <vt:lpstr>Rift Soft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Cook</dc:creator>
  <cp:lastModifiedBy>Lucy Cook</cp:lastModifiedBy>
  <cp:revision>133</cp:revision>
  <cp:lastPrinted>2019-03-24T11:42:42Z</cp:lastPrinted>
  <dcterms:created xsi:type="dcterms:W3CDTF">2019-02-28T13:55:17Z</dcterms:created>
  <dcterms:modified xsi:type="dcterms:W3CDTF">2019-04-05T21:20:41Z</dcterms:modified>
</cp:coreProperties>
</file>